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88" r:id="rId3"/>
    <p:sldId id="265" r:id="rId4"/>
    <p:sldId id="270" r:id="rId5"/>
    <p:sldId id="271" r:id="rId6"/>
    <p:sldId id="272" r:id="rId7"/>
    <p:sldId id="274" r:id="rId8"/>
    <p:sldId id="275" r:id="rId9"/>
    <p:sldId id="268" r:id="rId10"/>
    <p:sldId id="284" r:id="rId11"/>
    <p:sldId id="267" r:id="rId12"/>
    <p:sldId id="266" r:id="rId13"/>
    <p:sldId id="262" r:id="rId14"/>
    <p:sldId id="264" r:id="rId15"/>
    <p:sldId id="256" r:id="rId16"/>
    <p:sldId id="257" r:id="rId17"/>
    <p:sldId id="260" r:id="rId18"/>
    <p:sldId id="258" r:id="rId19"/>
    <p:sldId id="259" r:id="rId20"/>
    <p:sldId id="277" r:id="rId21"/>
    <p:sldId id="278" r:id="rId22"/>
    <p:sldId id="279" r:id="rId23"/>
    <p:sldId id="280" r:id="rId24"/>
    <p:sldId id="283" r:id="rId25"/>
    <p:sldId id="281" r:id="rId26"/>
    <p:sldId id="289"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860"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‹Nº›</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s-ES_tradnl" smtClean="0"/>
              <a:t>Clic para editar título</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‹Nº›</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s-ES_tradnl" smtClean="0"/>
              <a:t>Clic para editar título</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‹Nº›</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s-ES_tradnl" smtClean="0"/>
              <a:t>Clic para editar título</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s-ES_tradnl" smtClean="0"/>
              <a:t>Arrastre la imagen al marcador de posición o haga clic en el icono para agregar</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imágenes con título">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4251665B-C24A-4702-B522-6A4334602E03}"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‹Nº›</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s-ES_tradnl" smtClean="0"/>
              <a:t>Clic para editar título</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‹Nº›</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‹Nº›</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smtClean="0"/>
              <a:t>Arrastre la imagen al marcador de posición o haga clic en el icono para agregar</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smtClean="0"/>
              <a:t>Clic para editar título</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4251665B-C24A-4702-B522-6A4334602E03}"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s-ES_tradnl" smtClean="0"/>
              <a:t>Arrastre la imagen al marcador de posición o haga clic en el icono para agregar</a:t>
            </a:r>
            <a:endParaRPr/>
          </a:p>
        </p:txBody>
      </p:sp>
      <p:sp>
        <p:nvSpPr>
          <p:cNvPr id="4" name="Date Placeholder 3"/>
          <p:cNvSpPr>
            <a:spLocks noGrp="1"/>
          </p:cNvSpPr>
          <p:nvPr>
            <p:ph type="dt" sz="half" idx="10"/>
          </p:nvPr>
        </p:nvSpPr>
        <p:spPr/>
        <p:txBody>
          <a:bodyPr/>
          <a:lstStyle/>
          <a:p>
            <a:fld id="{4251665B-C24A-4702-B522-6A4334602E03}"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‹Nº›</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s-ES_tradnl" smtClean="0"/>
              <a:t>Clic para editar título</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pPr/>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4251665B-C24A-4702-B522-6A4334602E03}" type="datetimeFigureOut">
              <a:rPr lang="en-US" smtClean="0"/>
              <a:pPr/>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pPr/>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pPr/>
              <a:t>‹Nº›</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pPr/>
              <a:t>9/14/2016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pPr/>
              <a:t>‹Nº›</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s-ES_tradnl" smtClean="0"/>
              <a:t>Clic para editar título</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71481"/>
            <a:ext cx="7772400" cy="3028970"/>
          </a:xfrm>
        </p:spPr>
        <p:txBody>
          <a:bodyPr>
            <a:normAutofit/>
          </a:bodyPr>
          <a:lstStyle/>
          <a:p>
            <a:r>
              <a:rPr lang="es-ES" sz="9600" dirty="0" smtClean="0"/>
              <a:t>Colegio FÉNIX</a:t>
            </a:r>
            <a:endParaRPr lang="es-ES" sz="9600" dirty="0"/>
          </a:p>
        </p:txBody>
      </p:sp>
      <p:sp>
        <p:nvSpPr>
          <p:cNvPr id="3" name="2 Subtítulo"/>
          <p:cNvSpPr>
            <a:spLocks noGrp="1"/>
          </p:cNvSpPr>
          <p:nvPr>
            <p:ph type="subTitle" idx="1"/>
          </p:nvPr>
        </p:nvSpPr>
        <p:spPr>
          <a:xfrm>
            <a:off x="1285852" y="3886200"/>
            <a:ext cx="7072362" cy="1752600"/>
          </a:xfrm>
        </p:spPr>
        <p:txBody>
          <a:bodyPr>
            <a:normAutofit/>
          </a:bodyPr>
          <a:lstStyle/>
          <a:p>
            <a:r>
              <a:rPr lang="es-ES" sz="3600" dirty="0" smtClean="0"/>
              <a:t>“10 AÑOS FORMANDO JÓVENES DE BIEN”</a:t>
            </a:r>
            <a:endParaRPr lang="es-ES" sz="3600" dirty="0"/>
          </a:p>
        </p:txBody>
      </p:sp>
      <p:pic>
        <p:nvPicPr>
          <p:cNvPr id="4" name="3 Imagen" descr="LOGO COLEGIO.jpg"/>
          <p:cNvPicPr>
            <a:picLocks noChangeAspect="1"/>
          </p:cNvPicPr>
          <p:nvPr/>
        </p:nvPicPr>
        <p:blipFill>
          <a:blip r:embed="rId2" cstate="print"/>
          <a:stretch>
            <a:fillRect/>
          </a:stretch>
        </p:blipFill>
        <p:spPr>
          <a:xfrm>
            <a:off x="0" y="164263"/>
            <a:ext cx="3183578" cy="3714777"/>
          </a:xfrm>
          <a:prstGeom prst="rect">
            <a:avLst/>
          </a:prstGeom>
        </p:spPr>
      </p:pic>
      <p:pic>
        <p:nvPicPr>
          <p:cNvPr id="5" name="Imagen 4"/>
          <p:cNvPicPr>
            <a:picLocks noChangeAspect="1"/>
          </p:cNvPicPr>
          <p:nvPr/>
        </p:nvPicPr>
        <p:blipFill>
          <a:blip r:embed="rId3"/>
          <a:stretch>
            <a:fillRect/>
          </a:stretch>
        </p:blipFill>
        <p:spPr>
          <a:xfrm>
            <a:off x="211016" y="2504048"/>
            <a:ext cx="8482608" cy="2910953"/>
          </a:xfrm>
          <a:prstGeom prst="rect">
            <a:avLst/>
          </a:prstGeom>
        </p:spPr>
      </p:pic>
      <p:sp>
        <p:nvSpPr>
          <p:cNvPr id="6" name="CuadroTexto 5"/>
          <p:cNvSpPr txBox="1"/>
          <p:nvPr/>
        </p:nvSpPr>
        <p:spPr>
          <a:xfrm>
            <a:off x="685463" y="5257215"/>
            <a:ext cx="8008161" cy="877163"/>
          </a:xfrm>
          <a:prstGeom prst="rect">
            <a:avLst/>
          </a:prstGeom>
          <a:noFill/>
        </p:spPr>
        <p:txBody>
          <a:bodyPr wrap="square" rtlCol="0">
            <a:spAutoFit/>
          </a:bodyPr>
          <a:lstStyle/>
          <a:p>
            <a:r>
              <a:rPr lang="es-CL" sz="2000" b="1" dirty="0" smtClean="0"/>
              <a:t>EXCELENCIA ACADÉMICA  DEL AÑO  2003 al 2017</a:t>
            </a:r>
          </a:p>
          <a:p>
            <a:r>
              <a:rPr lang="es-CL" sz="2000" b="1" dirty="0" smtClean="0"/>
              <a:t>ÚNICO COLEGIO DE SAN ANTONIO EN OBTENER EL PREMIO  SIMCE 2011</a:t>
            </a:r>
          </a:p>
          <a:p>
            <a:endParaRPr lang="es-CL" sz="1100" dirty="0"/>
          </a:p>
        </p:txBody>
      </p:sp>
      <p:sp>
        <p:nvSpPr>
          <p:cNvPr id="7" name="6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136162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CL" dirty="0" smtClean="0"/>
              <a:t>NIVEL BASICO</a:t>
            </a:r>
            <a:endParaRPr lang="es-CL" dirty="0"/>
          </a:p>
        </p:txBody>
      </p:sp>
      <p:sp>
        <p:nvSpPr>
          <p:cNvPr id="3" name="Marcador de contenido 2"/>
          <p:cNvSpPr>
            <a:spLocks noGrp="1"/>
          </p:cNvSpPr>
          <p:nvPr>
            <p:ph idx="1"/>
          </p:nvPr>
        </p:nvSpPr>
        <p:spPr>
          <a:xfrm>
            <a:off x="284163" y="2133600"/>
            <a:ext cx="8574087" cy="3992563"/>
          </a:xfrm>
        </p:spPr>
        <p:txBody>
          <a:bodyPr/>
          <a:lstStyle/>
          <a:p>
            <a:r>
              <a:rPr lang="es-CL" dirty="0" smtClean="0"/>
              <a:t>Profesores y asistentes.</a:t>
            </a:r>
          </a:p>
          <a:p>
            <a:r>
              <a:rPr lang="es-CL" dirty="0" smtClean="0"/>
              <a:t>Se incorporan  4 horas adicionales  de Lenguaje al </a:t>
            </a:r>
            <a:r>
              <a:rPr lang="es-CL" dirty="0" err="1" smtClean="0"/>
              <a:t>curriculum</a:t>
            </a:r>
            <a:r>
              <a:rPr lang="es-CL" dirty="0" smtClean="0"/>
              <a:t>  en los cursos 1º y 2º Básico y 2 horas hasta 8º Básico para dar énfasis a la producción y Comprensión Lectora.</a:t>
            </a:r>
          </a:p>
          <a:p>
            <a:r>
              <a:rPr lang="es-CL" dirty="0" smtClean="0"/>
              <a:t>Resolución de problema diario.</a:t>
            </a:r>
          </a:p>
          <a:p>
            <a:r>
              <a:rPr lang="es-CL" dirty="0" smtClean="0"/>
              <a:t>Proyecto P.A.I</a:t>
            </a:r>
          </a:p>
          <a:p>
            <a:r>
              <a:rPr lang="es-CL" dirty="0" smtClean="0"/>
              <a:t>Computación.</a:t>
            </a:r>
            <a:endParaRPr lang="es-CL" dirty="0"/>
          </a:p>
        </p:txBody>
      </p:sp>
      <p:sp>
        <p:nvSpPr>
          <p:cNvPr id="4" name="3 Rectángulo"/>
          <p:cNvSpPr/>
          <p:nvPr/>
        </p:nvSpPr>
        <p:spPr>
          <a:xfrm>
            <a:off x="562708" y="6056142"/>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234648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PRIMER CICLO DE ENSEÑANZA 1° -4° Básico </a:t>
            </a:r>
            <a:endParaRPr lang="es-CL" dirty="0"/>
          </a:p>
        </p:txBody>
      </p:sp>
      <p:sp>
        <p:nvSpPr>
          <p:cNvPr id="5" name="Marcador de contenido 4"/>
          <p:cNvSpPr>
            <a:spLocks noGrp="1"/>
          </p:cNvSpPr>
          <p:nvPr>
            <p:ph idx="1"/>
          </p:nvPr>
        </p:nvSpPr>
        <p:spPr>
          <a:xfrm>
            <a:off x="545911" y="2133600"/>
            <a:ext cx="8312340" cy="3992563"/>
          </a:xfrm>
        </p:spPr>
        <p:txBody>
          <a:bodyPr>
            <a:normAutofit lnSpcReduction="10000"/>
          </a:bodyPr>
          <a:lstStyle/>
          <a:p>
            <a:r>
              <a:rPr lang="es-CL" dirty="0" smtClean="0"/>
              <a:t>Talleres:</a:t>
            </a:r>
          </a:p>
          <a:p>
            <a:r>
              <a:rPr lang="es-CL" dirty="0" smtClean="0"/>
              <a:t>PAI</a:t>
            </a:r>
          </a:p>
          <a:p>
            <a:r>
              <a:rPr lang="es-CL" dirty="0" smtClean="0"/>
              <a:t>TEATRO</a:t>
            </a:r>
          </a:p>
          <a:p>
            <a:r>
              <a:rPr lang="es-CL" dirty="0" smtClean="0"/>
              <a:t>COMPUTACION</a:t>
            </a:r>
          </a:p>
          <a:p>
            <a:r>
              <a:rPr lang="es-CL" dirty="0" smtClean="0"/>
              <a:t>TALLER DE DANZA</a:t>
            </a:r>
          </a:p>
          <a:p>
            <a:r>
              <a:rPr lang="es-CL" dirty="0" smtClean="0"/>
              <a:t>TALLER CHEERLEADERS</a:t>
            </a:r>
          </a:p>
          <a:p>
            <a:r>
              <a:rPr lang="es-CL" dirty="0" smtClean="0"/>
              <a:t>TALLER DE FOLCLORE </a:t>
            </a:r>
          </a:p>
          <a:p>
            <a:endParaRPr lang="es-CL" dirty="0"/>
          </a:p>
        </p:txBody>
      </p:sp>
      <p:sp>
        <p:nvSpPr>
          <p:cNvPr id="4" name="3 Rectángulo"/>
          <p:cNvSpPr/>
          <p:nvPr/>
        </p:nvSpPr>
        <p:spPr>
          <a:xfrm>
            <a:off x="562708" y="6126163"/>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3462447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SIMCE 2015. Resultados</a:t>
            </a:r>
            <a:endParaRPr lang="es-CL" dirty="0"/>
          </a:p>
        </p:txBody>
      </p:sp>
      <p:graphicFrame>
        <p:nvGraphicFramePr>
          <p:cNvPr id="6" name="Marcador de contenido 3"/>
          <p:cNvGraphicFramePr>
            <a:graphicFrameLocks/>
          </p:cNvGraphicFramePr>
          <p:nvPr>
            <p:extLst>
              <p:ext uri="{D42A27DB-BD31-4B8C-83A1-F6EECF244321}">
                <p14:modId xmlns:p14="http://schemas.microsoft.com/office/powerpoint/2010/main" val="317749468"/>
              </p:ext>
            </p:extLst>
          </p:nvPr>
        </p:nvGraphicFramePr>
        <p:xfrm>
          <a:off x="539229" y="2124501"/>
          <a:ext cx="6352892" cy="2297375"/>
        </p:xfrm>
        <a:graphic>
          <a:graphicData uri="http://schemas.openxmlformats.org/drawingml/2006/table">
            <a:tbl>
              <a:tblPr firstRow="1" bandRow="1">
                <a:tableStyleId>{5C22544A-7EE6-4342-B048-85BDC9FD1C3A}</a:tableStyleId>
              </a:tblPr>
              <a:tblGrid>
                <a:gridCol w="1588223"/>
                <a:gridCol w="1588223"/>
                <a:gridCol w="1588223"/>
                <a:gridCol w="1588223"/>
              </a:tblGrid>
              <a:tr h="1064225">
                <a:tc>
                  <a:txBody>
                    <a:bodyPr/>
                    <a:lstStyle/>
                    <a:p>
                      <a:r>
                        <a:rPr lang="es-CL" dirty="0" smtClean="0"/>
                        <a:t>Curso</a:t>
                      </a:r>
                      <a:endParaRPr lang="es-CL" dirty="0"/>
                    </a:p>
                  </a:txBody>
                  <a:tcPr/>
                </a:tc>
                <a:tc>
                  <a:txBody>
                    <a:bodyPr/>
                    <a:lstStyle/>
                    <a:p>
                      <a:r>
                        <a:rPr lang="es-CL" dirty="0" smtClean="0"/>
                        <a:t>Lectura</a:t>
                      </a:r>
                      <a:endParaRPr lang="es-CL" dirty="0"/>
                    </a:p>
                  </a:txBody>
                  <a:tcPr/>
                </a:tc>
                <a:tc>
                  <a:txBody>
                    <a:bodyPr/>
                    <a:lstStyle/>
                    <a:p>
                      <a:r>
                        <a:rPr lang="es-CL" dirty="0" smtClean="0"/>
                        <a:t>Matemática</a:t>
                      </a:r>
                      <a:endParaRPr lang="es-CL" dirty="0"/>
                    </a:p>
                  </a:txBody>
                  <a:tcPr/>
                </a:tc>
                <a:tc>
                  <a:txBody>
                    <a:bodyPr/>
                    <a:lstStyle/>
                    <a:p>
                      <a:r>
                        <a:rPr lang="es-CL" dirty="0" smtClean="0"/>
                        <a:t>Historia</a:t>
                      </a:r>
                      <a:endParaRPr lang="es-CL" dirty="0"/>
                    </a:p>
                  </a:txBody>
                  <a:tcPr/>
                </a:tc>
              </a:tr>
              <a:tr h="616575">
                <a:tc>
                  <a:txBody>
                    <a:bodyPr/>
                    <a:lstStyle/>
                    <a:p>
                      <a:r>
                        <a:rPr lang="es-CL" dirty="0" smtClean="0"/>
                        <a:t>2° Básico</a:t>
                      </a:r>
                      <a:endParaRPr lang="es-CL" dirty="0"/>
                    </a:p>
                  </a:txBody>
                  <a:tcPr/>
                </a:tc>
                <a:tc>
                  <a:txBody>
                    <a:bodyPr/>
                    <a:lstStyle/>
                    <a:p>
                      <a:r>
                        <a:rPr lang="es-CL" dirty="0" smtClean="0"/>
                        <a:t>275</a:t>
                      </a:r>
                      <a:endParaRPr lang="es-CL" dirty="0"/>
                    </a:p>
                  </a:txBody>
                  <a:tcPr/>
                </a:tc>
                <a:tc>
                  <a:txBody>
                    <a:bodyPr/>
                    <a:lstStyle/>
                    <a:p>
                      <a:r>
                        <a:rPr lang="es-CL" dirty="0" smtClean="0"/>
                        <a:t>         -</a:t>
                      </a:r>
                      <a:endParaRPr lang="es-CL" dirty="0"/>
                    </a:p>
                  </a:txBody>
                  <a:tcPr/>
                </a:tc>
                <a:tc>
                  <a:txBody>
                    <a:bodyPr/>
                    <a:lstStyle/>
                    <a:p>
                      <a:endParaRPr lang="es-CL" dirty="0"/>
                    </a:p>
                  </a:txBody>
                  <a:tcPr/>
                </a:tc>
              </a:tr>
              <a:tr h="616575">
                <a:tc>
                  <a:txBody>
                    <a:bodyPr/>
                    <a:lstStyle/>
                    <a:p>
                      <a:r>
                        <a:rPr lang="es-CL" dirty="0" smtClean="0"/>
                        <a:t>4° Básico</a:t>
                      </a:r>
                      <a:endParaRPr lang="es-CL" dirty="0"/>
                    </a:p>
                  </a:txBody>
                  <a:tcPr/>
                </a:tc>
                <a:tc>
                  <a:txBody>
                    <a:bodyPr/>
                    <a:lstStyle/>
                    <a:p>
                      <a:r>
                        <a:rPr lang="es-CL" dirty="0" smtClean="0"/>
                        <a:t>282</a:t>
                      </a:r>
                      <a:endParaRPr lang="es-CL" dirty="0"/>
                    </a:p>
                  </a:txBody>
                  <a:tcPr/>
                </a:tc>
                <a:tc>
                  <a:txBody>
                    <a:bodyPr/>
                    <a:lstStyle/>
                    <a:p>
                      <a:r>
                        <a:rPr lang="es-CL" dirty="0" smtClean="0"/>
                        <a:t>299</a:t>
                      </a:r>
                      <a:endParaRPr lang="es-CL" dirty="0"/>
                    </a:p>
                  </a:txBody>
                  <a:tcPr/>
                </a:tc>
                <a:tc>
                  <a:txBody>
                    <a:bodyPr/>
                    <a:lstStyle/>
                    <a:p>
                      <a:endParaRPr lang="es-CL" dirty="0"/>
                    </a:p>
                  </a:txBody>
                  <a:tcPr/>
                </a:tc>
              </a:tr>
            </a:tbl>
          </a:graphicData>
        </a:graphic>
      </p:graphicFrame>
      <p:sp>
        <p:nvSpPr>
          <p:cNvPr id="7" name="CuadroTexto 6"/>
          <p:cNvSpPr txBox="1"/>
          <p:nvPr/>
        </p:nvSpPr>
        <p:spPr>
          <a:xfrm>
            <a:off x="668740" y="4804012"/>
            <a:ext cx="6823881" cy="1200329"/>
          </a:xfrm>
          <a:prstGeom prst="rect">
            <a:avLst/>
          </a:prstGeom>
          <a:noFill/>
        </p:spPr>
        <p:txBody>
          <a:bodyPr wrap="square" rtlCol="0">
            <a:spAutoFit/>
          </a:bodyPr>
          <a:lstStyle/>
          <a:p>
            <a:pPr marL="285750" indent="-285750">
              <a:buFontTx/>
              <a:buChar char="-"/>
            </a:pPr>
            <a:r>
              <a:rPr lang="es-CL" dirty="0" smtClean="0"/>
              <a:t>Dentro de los 5 primeros  lugares de la Provincia de San Antonio</a:t>
            </a:r>
          </a:p>
          <a:p>
            <a:pPr marL="285750" indent="-285750">
              <a:buFontTx/>
              <a:buChar char="-"/>
            </a:pPr>
            <a:r>
              <a:rPr lang="es-CL" dirty="0" smtClean="0"/>
              <a:t>Permanentemente buenos resultados</a:t>
            </a:r>
          </a:p>
          <a:p>
            <a:pPr marL="285750" indent="-285750">
              <a:buFontTx/>
              <a:buChar char="-"/>
            </a:pPr>
            <a:r>
              <a:rPr lang="es-CL" dirty="0" smtClean="0"/>
              <a:t>Nivelación.</a:t>
            </a:r>
          </a:p>
          <a:p>
            <a:pPr marL="285750" indent="-285750">
              <a:buFontTx/>
              <a:buChar char="-"/>
            </a:pPr>
            <a:r>
              <a:rPr lang="es-CL" dirty="0" smtClean="0"/>
              <a:t>Trabajo personalizado</a:t>
            </a:r>
          </a:p>
        </p:txBody>
      </p:sp>
    </p:spTree>
    <p:extLst>
      <p:ext uri="{BB962C8B-B14F-4D97-AF65-F5344CB8AC3E}">
        <p14:creationId xmlns:p14="http://schemas.microsoft.com/office/powerpoint/2010/main" val="1165126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CL" dirty="0" smtClean="0"/>
              <a:t>FÉNIX SEGUNDO CICLO         5°-8° Básico                         2016</a:t>
            </a:r>
            <a:endParaRPr lang="es-CL" dirty="0"/>
          </a:p>
        </p:txBody>
      </p:sp>
      <p:sp>
        <p:nvSpPr>
          <p:cNvPr id="3" name="Marcador de contenido 2"/>
          <p:cNvSpPr>
            <a:spLocks noGrp="1"/>
          </p:cNvSpPr>
          <p:nvPr>
            <p:ph idx="1"/>
          </p:nvPr>
        </p:nvSpPr>
        <p:spPr>
          <a:xfrm>
            <a:off x="284163" y="1942531"/>
            <a:ext cx="7076747" cy="4584878"/>
          </a:xfrm>
        </p:spPr>
        <p:txBody>
          <a:bodyPr>
            <a:normAutofit/>
          </a:bodyPr>
          <a:lstStyle/>
          <a:p>
            <a:r>
              <a:rPr lang="es-CL" sz="4000" dirty="0" smtClean="0"/>
              <a:t>Ciclo de Transición</a:t>
            </a:r>
          </a:p>
          <a:p>
            <a:r>
              <a:rPr lang="es-CL" dirty="0" smtClean="0"/>
              <a:t>Profesores de subsectores Enseñanza Media</a:t>
            </a:r>
          </a:p>
          <a:p>
            <a:pPr>
              <a:buFontTx/>
              <a:buChar char="-"/>
            </a:pPr>
            <a:r>
              <a:rPr lang="es-CL" dirty="0" smtClean="0"/>
              <a:t>Importancia en la transición hacia un nuevo nivel de enseñanza y aprendizaje</a:t>
            </a:r>
          </a:p>
          <a:p>
            <a:pPr>
              <a:buFontTx/>
              <a:buChar char="-"/>
            </a:pPr>
            <a:r>
              <a:rPr lang="es-CL" dirty="0" smtClean="0"/>
              <a:t>Profesores especialistas en su área.</a:t>
            </a:r>
          </a:p>
          <a:p>
            <a:pPr>
              <a:buFontTx/>
              <a:buChar char="-"/>
            </a:pPr>
            <a:r>
              <a:rPr lang="es-CL" dirty="0" smtClean="0"/>
              <a:t>Metodología de trabajo y aprender haciendo.</a:t>
            </a:r>
          </a:p>
          <a:p>
            <a:pPr>
              <a:buFontTx/>
              <a:buChar char="-"/>
            </a:pPr>
            <a:r>
              <a:rPr lang="es-CL" dirty="0" smtClean="0"/>
              <a:t>Énfasis en el desarrollo de todas las habilidades </a:t>
            </a:r>
          </a:p>
          <a:p>
            <a:pPr>
              <a:buFontTx/>
              <a:buChar char="-"/>
            </a:pPr>
            <a:endParaRPr lang="es-CL" dirty="0" smtClean="0"/>
          </a:p>
          <a:p>
            <a:pPr>
              <a:buFontTx/>
              <a:buChar char="-"/>
            </a:pPr>
            <a:endParaRPr lang="es-CL" dirty="0" smtClean="0"/>
          </a:p>
          <a:p>
            <a:pPr marL="0" indent="0">
              <a:buNone/>
            </a:pPr>
            <a:endParaRPr lang="es-CL" dirty="0"/>
          </a:p>
        </p:txBody>
      </p:sp>
      <p:sp>
        <p:nvSpPr>
          <p:cNvPr id="4" name="3 Rectángulo"/>
          <p:cNvSpPr/>
          <p:nvPr/>
        </p:nvSpPr>
        <p:spPr>
          <a:xfrm>
            <a:off x="562708" y="6056142"/>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4284584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Talleres desarrollados en Segundo Ciclo</a:t>
            </a:r>
            <a:endParaRPr lang="es-CL" dirty="0"/>
          </a:p>
        </p:txBody>
      </p:sp>
      <p:sp>
        <p:nvSpPr>
          <p:cNvPr id="3" name="Marcador de contenido 2"/>
          <p:cNvSpPr>
            <a:spLocks noGrp="1"/>
          </p:cNvSpPr>
          <p:nvPr>
            <p:ph idx="1"/>
          </p:nvPr>
        </p:nvSpPr>
        <p:spPr>
          <a:xfrm>
            <a:off x="709685" y="2133600"/>
            <a:ext cx="8148566" cy="3992563"/>
          </a:xfrm>
        </p:spPr>
        <p:txBody>
          <a:bodyPr>
            <a:normAutofit fontScale="85000" lnSpcReduction="20000"/>
          </a:bodyPr>
          <a:lstStyle/>
          <a:p>
            <a:r>
              <a:rPr lang="es-CL" b="1" u="sng" dirty="0" smtClean="0"/>
              <a:t>Taller de Ciencias (7º y 8º)</a:t>
            </a:r>
          </a:p>
          <a:p>
            <a:r>
              <a:rPr lang="es-CL" b="1" u="sng" dirty="0"/>
              <a:t>Taller de Filosofía (7° y 8</a:t>
            </a:r>
            <a:r>
              <a:rPr lang="es-CL" b="1" u="sng" dirty="0" smtClean="0"/>
              <a:t>°)</a:t>
            </a:r>
            <a:r>
              <a:rPr lang="es-CL" b="1" dirty="0"/>
              <a:t> </a:t>
            </a:r>
            <a:r>
              <a:rPr lang="es-CL" b="1" dirty="0" smtClean="0">
                <a:sym typeface="Wingdings" panose="05000000000000000000" pitchFamily="2" charset="2"/>
              </a:rPr>
              <a:t> + 2 horas optativas</a:t>
            </a:r>
            <a:endParaRPr lang="es-CL" b="1" u="sng" dirty="0" smtClean="0"/>
          </a:p>
          <a:p>
            <a:r>
              <a:rPr lang="es-CL" b="1" dirty="0" smtClean="0"/>
              <a:t>Taller </a:t>
            </a:r>
            <a:r>
              <a:rPr lang="es-CL" b="1" dirty="0" err="1" smtClean="0"/>
              <a:t>Tic´s</a:t>
            </a:r>
            <a:r>
              <a:rPr lang="es-CL" b="1" dirty="0" smtClean="0"/>
              <a:t> ( 6º, 7º y 8°)</a:t>
            </a:r>
          </a:p>
          <a:p>
            <a:r>
              <a:rPr lang="es-CL" b="1" dirty="0" smtClean="0"/>
              <a:t>Taller de Lenguaje (6°)</a:t>
            </a:r>
          </a:p>
          <a:p>
            <a:r>
              <a:rPr lang="es-CL" b="1" dirty="0" smtClean="0"/>
              <a:t>Taller de Geometría (7° y 8°)</a:t>
            </a:r>
          </a:p>
          <a:p>
            <a:r>
              <a:rPr lang="es-CL" b="1" dirty="0" smtClean="0"/>
              <a:t>Taller de Deporte (6°, 7° y 8°)</a:t>
            </a:r>
          </a:p>
          <a:p>
            <a:r>
              <a:rPr lang="es-CL" b="1" dirty="0" smtClean="0"/>
              <a:t>Taller Proyecto de Activación de la Inteligencia (6°, 7° y 8°) </a:t>
            </a:r>
          </a:p>
          <a:p>
            <a:r>
              <a:rPr lang="es-CL" b="1" dirty="0" smtClean="0"/>
              <a:t>Religión. Optativo</a:t>
            </a:r>
          </a:p>
        </p:txBody>
      </p:sp>
      <p:sp>
        <p:nvSpPr>
          <p:cNvPr id="4" name="3 Rectángulo"/>
          <p:cNvSpPr/>
          <p:nvPr/>
        </p:nvSpPr>
        <p:spPr>
          <a:xfrm>
            <a:off x="562708" y="6056142"/>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2706247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FÉNIX MEDIA				2016</a:t>
            </a:r>
            <a:endParaRPr lang="es-ES" dirty="0"/>
          </a:p>
        </p:txBody>
      </p:sp>
      <p:sp>
        <p:nvSpPr>
          <p:cNvPr id="3" name="Subtítulo 2"/>
          <p:cNvSpPr>
            <a:spLocks noGrp="1"/>
          </p:cNvSpPr>
          <p:nvPr>
            <p:ph type="subTitle" idx="1"/>
          </p:nvPr>
        </p:nvSpPr>
        <p:spPr/>
        <p:txBody>
          <a:bodyPr/>
          <a:lstStyle/>
          <a:p>
            <a:r>
              <a:rPr lang="es-ES" dirty="0" smtClean="0"/>
              <a:t>UTP-MEDIA</a:t>
            </a:r>
            <a:endParaRPr lang="es-ES" dirty="0"/>
          </a:p>
        </p:txBody>
      </p:sp>
      <p:sp>
        <p:nvSpPr>
          <p:cNvPr id="4" name="CuadroTexto 3"/>
          <p:cNvSpPr txBox="1"/>
          <p:nvPr/>
        </p:nvSpPr>
        <p:spPr>
          <a:xfrm>
            <a:off x="554810" y="2195112"/>
            <a:ext cx="7675507" cy="4801315"/>
          </a:xfrm>
          <a:prstGeom prst="rect">
            <a:avLst/>
          </a:prstGeom>
          <a:noFill/>
        </p:spPr>
        <p:txBody>
          <a:bodyPr wrap="square" rtlCol="0">
            <a:spAutoFit/>
          </a:bodyPr>
          <a:lstStyle/>
          <a:p>
            <a:r>
              <a:rPr lang="es-ES" dirty="0" smtClean="0"/>
              <a:t>INFRAESTRUCTURA</a:t>
            </a:r>
          </a:p>
          <a:p>
            <a:endParaRPr lang="es-ES" dirty="0"/>
          </a:p>
          <a:p>
            <a:r>
              <a:rPr lang="es-ES" dirty="0" smtClean="0"/>
              <a:t>El colegio de media Cuenta con:</a:t>
            </a:r>
          </a:p>
          <a:p>
            <a:endParaRPr lang="es-ES" dirty="0"/>
          </a:p>
          <a:p>
            <a:pPr marL="285750" indent="-285750">
              <a:buFont typeface="Arial"/>
              <a:buChar char="•"/>
            </a:pPr>
            <a:r>
              <a:rPr lang="es-ES" dirty="0" smtClean="0"/>
              <a:t>4 Salas (acondicionadas con DATA y sistema de audio)</a:t>
            </a:r>
          </a:p>
          <a:p>
            <a:pPr marL="285750" indent="-285750">
              <a:buFont typeface="Arial"/>
              <a:buChar char="•"/>
            </a:pPr>
            <a:r>
              <a:rPr lang="es-ES" dirty="0" smtClean="0"/>
              <a:t> Laboratorio de Ciencias</a:t>
            </a:r>
          </a:p>
          <a:p>
            <a:pPr marL="285750" indent="-285750">
              <a:buFont typeface="Arial"/>
              <a:buChar char="•"/>
            </a:pPr>
            <a:r>
              <a:rPr lang="es-ES" dirty="0" smtClean="0"/>
              <a:t> Laboratorio de PC</a:t>
            </a:r>
          </a:p>
          <a:p>
            <a:pPr marL="285750" indent="-285750">
              <a:buFont typeface="Arial"/>
              <a:buChar char="•"/>
            </a:pPr>
            <a:r>
              <a:rPr lang="es-ES" dirty="0"/>
              <a:t> </a:t>
            </a:r>
            <a:r>
              <a:rPr lang="es-ES" dirty="0" smtClean="0"/>
              <a:t>Sala de Estudios y Lectura</a:t>
            </a:r>
          </a:p>
          <a:p>
            <a:pPr marL="285750" indent="-285750">
              <a:buFont typeface="Arial"/>
              <a:buChar char="•"/>
            </a:pPr>
            <a:r>
              <a:rPr lang="es-ES" dirty="0"/>
              <a:t> </a:t>
            </a:r>
            <a:r>
              <a:rPr lang="es-ES" dirty="0" smtClean="0"/>
              <a:t>Biblioteca</a:t>
            </a:r>
          </a:p>
          <a:p>
            <a:pPr marL="285750" indent="-285750">
              <a:buFont typeface="Arial"/>
              <a:buChar char="•"/>
            </a:pPr>
            <a:r>
              <a:rPr lang="es-ES" dirty="0"/>
              <a:t> </a:t>
            </a:r>
            <a:r>
              <a:rPr lang="es-ES" dirty="0" smtClean="0"/>
              <a:t>Casino</a:t>
            </a:r>
          </a:p>
          <a:p>
            <a:pPr marL="285750" indent="-285750">
              <a:buFont typeface="Arial"/>
              <a:buChar char="•"/>
            </a:pPr>
            <a:r>
              <a:rPr lang="es-ES" dirty="0"/>
              <a:t> </a:t>
            </a:r>
            <a:r>
              <a:rPr lang="es-ES" dirty="0" smtClean="0"/>
              <a:t>Baños</a:t>
            </a:r>
          </a:p>
          <a:p>
            <a:pPr marL="285750" indent="-285750">
              <a:buFont typeface="Arial"/>
              <a:buChar char="•"/>
            </a:pPr>
            <a:r>
              <a:rPr lang="es-ES" dirty="0"/>
              <a:t> </a:t>
            </a:r>
            <a:r>
              <a:rPr lang="es-ES" dirty="0" smtClean="0"/>
              <a:t>Patio-</a:t>
            </a:r>
            <a:r>
              <a:rPr lang="es-ES" dirty="0" err="1" smtClean="0"/>
              <a:t>multicancha</a:t>
            </a:r>
            <a:endParaRPr lang="es-ES" dirty="0" smtClean="0"/>
          </a:p>
          <a:p>
            <a:pPr marL="285750" indent="-285750">
              <a:buFont typeface="Arial"/>
              <a:buChar char="•"/>
            </a:pPr>
            <a:r>
              <a:rPr lang="es-ES" dirty="0"/>
              <a:t> </a:t>
            </a:r>
            <a:r>
              <a:rPr lang="es-ES" dirty="0" smtClean="0"/>
              <a:t>Kiosco</a:t>
            </a:r>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S" dirty="0" smtClean="0"/>
          </a:p>
          <a:p>
            <a:pPr marL="285750" indent="-285750">
              <a:buFont typeface="Arial"/>
              <a:buChar char="•"/>
            </a:pPr>
            <a:endParaRPr lang="es-ES" dirty="0"/>
          </a:p>
        </p:txBody>
      </p:sp>
      <p:sp>
        <p:nvSpPr>
          <p:cNvPr id="5" name="4 Rectángulo"/>
          <p:cNvSpPr/>
          <p:nvPr/>
        </p:nvSpPr>
        <p:spPr>
          <a:xfrm>
            <a:off x="562708" y="6056142"/>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178292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PROFESORES</a:t>
            </a:r>
            <a:endParaRPr lang="es-ES" dirty="0"/>
          </a:p>
        </p:txBody>
      </p:sp>
      <p:sp>
        <p:nvSpPr>
          <p:cNvPr id="3" name="Marcador de contenido 2"/>
          <p:cNvSpPr>
            <a:spLocks noGrp="1"/>
          </p:cNvSpPr>
          <p:nvPr>
            <p:ph idx="1"/>
          </p:nvPr>
        </p:nvSpPr>
        <p:spPr>
          <a:xfrm>
            <a:off x="386537" y="1871004"/>
            <a:ext cx="8471714" cy="4628270"/>
          </a:xfrm>
        </p:spPr>
        <p:txBody>
          <a:bodyPr>
            <a:normAutofit fontScale="85000" lnSpcReduction="20000"/>
          </a:bodyPr>
          <a:lstStyle/>
          <a:p>
            <a:r>
              <a:rPr lang="es-ES" b="1" dirty="0" smtClean="0"/>
              <a:t>Para cada asignatura existe un profesor “Especialista”</a:t>
            </a:r>
          </a:p>
          <a:p>
            <a:r>
              <a:rPr lang="es-ES" dirty="0" smtClean="0">
                <a:solidFill>
                  <a:schemeClr val="tx1"/>
                </a:solidFill>
              </a:rPr>
              <a:t>Esto significa que nuestros docentes son profesionales de la educación titulados en su área de trabajo, ejerciendo la asignatura que le corresponde por especialidad.</a:t>
            </a:r>
          </a:p>
          <a:p>
            <a:r>
              <a:rPr lang="es-ES" b="1" dirty="0" smtClean="0">
                <a:solidFill>
                  <a:schemeClr val="tx1"/>
                </a:solidFill>
              </a:rPr>
              <a:t>Biblioteca Docente</a:t>
            </a:r>
          </a:p>
          <a:p>
            <a:pPr fontAlgn="t"/>
            <a:r>
              <a:rPr lang="es-ES" b="1" dirty="0" smtClean="0">
                <a:solidFill>
                  <a:schemeClr val="tx1"/>
                </a:solidFill>
              </a:rPr>
              <a:t>Se incorpora al </a:t>
            </a:r>
            <a:r>
              <a:rPr lang="es-ES" b="1" dirty="0" err="1" smtClean="0">
                <a:solidFill>
                  <a:schemeClr val="tx1"/>
                </a:solidFill>
              </a:rPr>
              <a:t>curriculum</a:t>
            </a:r>
            <a:r>
              <a:rPr lang="es-ES" b="1" dirty="0" smtClean="0">
                <a:solidFill>
                  <a:schemeClr val="tx1"/>
                </a:solidFill>
              </a:rPr>
              <a:t> obligatorio de 1º y 2º  Medio 2 horas de Teatro.</a:t>
            </a:r>
          </a:p>
          <a:p>
            <a:pPr fontAlgn="t">
              <a:buNone/>
            </a:pPr>
            <a:r>
              <a:rPr lang="es-ES" b="1" dirty="0" smtClean="0">
                <a:solidFill>
                  <a:schemeClr val="tx1"/>
                </a:solidFill>
              </a:rPr>
              <a:t> Héctor Noguera: "El arte y el teatro, son importantes para la educación“. El premio nacional de las artes de la representación 2015 ahondó en el aporte del teatro a la educación integral y se refirió a su crecimiento profesional.</a:t>
            </a:r>
          </a:p>
          <a:p>
            <a:r>
              <a:rPr lang="es-ES" dirty="0" smtClean="0">
                <a:solidFill>
                  <a:schemeClr val="tx1"/>
                </a:solidFill>
              </a:rPr>
              <a:t>Cada profesor cuenta con una biblioteca personal, para apoyar el trabajo y aprendizaje de sus estudiantes.</a:t>
            </a:r>
          </a:p>
          <a:p>
            <a:endParaRPr lang="es-ES" dirty="0"/>
          </a:p>
        </p:txBody>
      </p:sp>
      <p:sp>
        <p:nvSpPr>
          <p:cNvPr id="4" name="3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2963814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ELECTIVOS PARA 3º Y 4º MEDIO</a:t>
            </a:r>
            <a:endParaRPr lang="es-ES" dirty="0"/>
          </a:p>
        </p:txBody>
      </p:sp>
      <p:sp>
        <p:nvSpPr>
          <p:cNvPr id="3" name="Marcador de contenido 2"/>
          <p:cNvSpPr>
            <a:spLocks noGrp="1"/>
          </p:cNvSpPr>
          <p:nvPr>
            <p:ph idx="1"/>
          </p:nvPr>
        </p:nvSpPr>
        <p:spPr>
          <a:xfrm>
            <a:off x="284163" y="2133600"/>
            <a:ext cx="8574087" cy="3992563"/>
          </a:xfrm>
        </p:spPr>
        <p:txBody>
          <a:bodyPr>
            <a:normAutofit lnSpcReduction="10000"/>
          </a:bodyPr>
          <a:lstStyle/>
          <a:p>
            <a:r>
              <a:rPr lang="es-ES" b="1" dirty="0" smtClean="0"/>
              <a:t>DIFERENCIADOS EN CIENTIFICO-HUMANISTA</a:t>
            </a:r>
          </a:p>
          <a:p>
            <a:r>
              <a:rPr lang="es-ES" dirty="0" smtClean="0"/>
              <a:t>LENGUAJE Y SOCIEDAD</a:t>
            </a:r>
          </a:p>
          <a:p>
            <a:r>
              <a:rPr lang="es-ES" dirty="0" smtClean="0"/>
              <a:t>MATEMÁTICA, ALGEBRA Y MODELOS ANALÍTICOS.</a:t>
            </a:r>
          </a:p>
          <a:p>
            <a:r>
              <a:rPr lang="es-ES" dirty="0" smtClean="0"/>
              <a:t>IDIOMA EXTRANJERO INGLÉS</a:t>
            </a:r>
          </a:p>
          <a:p>
            <a:r>
              <a:rPr lang="es-ES" dirty="0" smtClean="0"/>
              <a:t>HISTORIA Y CIENCIAS SOCIALES </a:t>
            </a:r>
          </a:p>
          <a:p>
            <a:r>
              <a:rPr lang="es-ES" dirty="0"/>
              <a:t> </a:t>
            </a:r>
            <a:r>
              <a:rPr lang="es-ES" dirty="0" smtClean="0"/>
              <a:t>ORIGEN E HISTORIA DE LA QUÍMICA</a:t>
            </a:r>
          </a:p>
          <a:p>
            <a:r>
              <a:rPr lang="es-ES" dirty="0" smtClean="0"/>
              <a:t> EVOLUCIÓN, ECOLOGÍA Y MEDIO AMBIENTE.</a:t>
            </a:r>
          </a:p>
          <a:p>
            <a:endParaRPr lang="es-ES" dirty="0"/>
          </a:p>
        </p:txBody>
      </p:sp>
      <p:sp>
        <p:nvSpPr>
          <p:cNvPr id="4" name="3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2796571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TALLERES Y EXTRAPROGRAMATICOS</a:t>
            </a:r>
            <a:endParaRPr lang="es-ES" dirty="0"/>
          </a:p>
        </p:txBody>
      </p:sp>
      <p:sp>
        <p:nvSpPr>
          <p:cNvPr id="3" name="Marcador de contenido 2"/>
          <p:cNvSpPr>
            <a:spLocks noGrp="1"/>
          </p:cNvSpPr>
          <p:nvPr>
            <p:ph idx="1"/>
          </p:nvPr>
        </p:nvSpPr>
        <p:spPr>
          <a:xfrm>
            <a:off x="284163" y="2133600"/>
            <a:ext cx="8574087" cy="3992563"/>
          </a:xfrm>
        </p:spPr>
        <p:txBody>
          <a:bodyPr>
            <a:normAutofit lnSpcReduction="10000"/>
          </a:bodyPr>
          <a:lstStyle/>
          <a:p>
            <a:r>
              <a:rPr lang="es-ES" b="1" dirty="0" smtClean="0"/>
              <a:t>ADEMAS DE LAS ASIGNATURAS DEL CURRICULUM</a:t>
            </a:r>
          </a:p>
          <a:p>
            <a:r>
              <a:rPr lang="es-ES" dirty="0" smtClean="0"/>
              <a:t>Talleres extradeportivos</a:t>
            </a:r>
          </a:p>
          <a:p>
            <a:r>
              <a:rPr lang="es-ES" dirty="0"/>
              <a:t> </a:t>
            </a:r>
            <a:r>
              <a:rPr lang="es-ES" dirty="0" smtClean="0"/>
              <a:t>Talleres de Ciencias</a:t>
            </a:r>
          </a:p>
          <a:p>
            <a:r>
              <a:rPr lang="es-ES" dirty="0" smtClean="0"/>
              <a:t>Taller de Teatro.</a:t>
            </a:r>
          </a:p>
          <a:p>
            <a:r>
              <a:rPr lang="es-ES" dirty="0"/>
              <a:t> </a:t>
            </a:r>
            <a:r>
              <a:rPr lang="es-ES" dirty="0" smtClean="0"/>
              <a:t>Geometría para 1º y  2º Medio</a:t>
            </a:r>
          </a:p>
          <a:p>
            <a:r>
              <a:rPr lang="es-ES" dirty="0"/>
              <a:t> </a:t>
            </a:r>
            <a:r>
              <a:rPr lang="es-ES" b="1" dirty="0" smtClean="0"/>
              <a:t>PREUNIVERSITARIO GRATUITO </a:t>
            </a:r>
            <a:r>
              <a:rPr lang="es-ES" dirty="0" smtClean="0"/>
              <a:t>para 3º y 4º Medio</a:t>
            </a:r>
          </a:p>
          <a:p>
            <a:r>
              <a:rPr lang="es-ES" dirty="0"/>
              <a:t> </a:t>
            </a:r>
            <a:r>
              <a:rPr lang="es-ES" dirty="0" smtClean="0"/>
              <a:t>Mini-Ensayos PSU, todas las semanas.</a:t>
            </a:r>
          </a:p>
          <a:p>
            <a:endParaRPr lang="es-ES" b="1" dirty="0" smtClean="0"/>
          </a:p>
        </p:txBody>
      </p:sp>
      <p:sp>
        <p:nvSpPr>
          <p:cNvPr id="4" name="3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946940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SIMCE Y PSU</a:t>
            </a:r>
            <a:endParaRPr lang="es-ES" dirty="0"/>
          </a:p>
        </p:txBody>
      </p:sp>
      <p:sp>
        <p:nvSpPr>
          <p:cNvPr id="3" name="Marcador de contenido 2"/>
          <p:cNvSpPr>
            <a:spLocks noGrp="1"/>
          </p:cNvSpPr>
          <p:nvPr>
            <p:ph idx="1"/>
          </p:nvPr>
        </p:nvSpPr>
        <p:spPr>
          <a:xfrm>
            <a:off x="284163" y="2133600"/>
            <a:ext cx="8574087" cy="3992563"/>
          </a:xfrm>
        </p:spPr>
        <p:txBody>
          <a:bodyPr>
            <a:normAutofit fontScale="70000" lnSpcReduction="20000"/>
          </a:bodyPr>
          <a:lstStyle/>
          <a:p>
            <a:r>
              <a:rPr lang="es-ES" b="1" dirty="0" smtClean="0"/>
              <a:t>SIMCE 2º MEDIO</a:t>
            </a:r>
          </a:p>
          <a:p>
            <a:r>
              <a:rPr lang="es-ES" smtClean="0"/>
              <a:t>PROMEDIO 2012-2015               </a:t>
            </a:r>
            <a:r>
              <a:rPr lang="es-ES" dirty="0" smtClean="0"/>
              <a:t>Lenguaje 283 </a:t>
            </a:r>
            <a:r>
              <a:rPr lang="es-ES" dirty="0" err="1" smtClean="0"/>
              <a:t>ptos</a:t>
            </a:r>
            <a:r>
              <a:rPr lang="es-ES" dirty="0" smtClean="0"/>
              <a:t>.    </a:t>
            </a:r>
            <a:r>
              <a:rPr lang="es-ES" dirty="0" err="1" smtClean="0"/>
              <a:t>Matemat</a:t>
            </a:r>
            <a:r>
              <a:rPr lang="es-ES" dirty="0" smtClean="0"/>
              <a:t>. 290 </a:t>
            </a:r>
            <a:r>
              <a:rPr lang="es-ES" dirty="0" err="1" smtClean="0"/>
              <a:t>ptos</a:t>
            </a:r>
            <a:r>
              <a:rPr lang="es-ES" dirty="0" smtClean="0"/>
              <a:t>.</a:t>
            </a:r>
          </a:p>
          <a:p>
            <a:r>
              <a:rPr lang="es-ES" b="1" dirty="0" smtClean="0"/>
              <a:t>SIMCE 3º MEDIO</a:t>
            </a:r>
          </a:p>
          <a:p>
            <a:r>
              <a:rPr lang="es-ES" dirty="0" smtClean="0"/>
              <a:t>% CERTIFICADOS 2014			64 %</a:t>
            </a:r>
          </a:p>
          <a:p>
            <a:r>
              <a:rPr lang="es-ES" dirty="0"/>
              <a:t> </a:t>
            </a:r>
            <a:r>
              <a:rPr lang="es-ES" b="1" dirty="0" smtClean="0"/>
              <a:t>PSU 4º MEDIO 2015</a:t>
            </a:r>
          </a:p>
          <a:p>
            <a:r>
              <a:rPr lang="es-ES" dirty="0" smtClean="0"/>
              <a:t>PROMEDIO    2015          553  </a:t>
            </a:r>
            <a:r>
              <a:rPr lang="es-ES" dirty="0" err="1" smtClean="0"/>
              <a:t>ptos</a:t>
            </a:r>
            <a:r>
              <a:rPr lang="es-ES" dirty="0" smtClean="0"/>
              <a:t>.   </a:t>
            </a:r>
          </a:p>
          <a:p>
            <a:r>
              <a:rPr lang="es-ES" dirty="0" smtClean="0"/>
              <a:t>PUNTAJES MÁS ALTOS:     </a:t>
            </a:r>
          </a:p>
          <a:p>
            <a:pPr>
              <a:buNone/>
            </a:pPr>
            <a:r>
              <a:rPr lang="es-ES" dirty="0" smtClean="0"/>
              <a:t>           LENGUAJE   785 </a:t>
            </a:r>
            <a:r>
              <a:rPr lang="es-ES" dirty="0" err="1" smtClean="0"/>
              <a:t>ptos</a:t>
            </a:r>
            <a:r>
              <a:rPr lang="es-ES" dirty="0" smtClean="0"/>
              <a:t>.  MATEMÁTICA  624   HISTORIA  796 </a:t>
            </a:r>
            <a:r>
              <a:rPr lang="es-ES" dirty="0" err="1" smtClean="0"/>
              <a:t>ptos</a:t>
            </a:r>
            <a:r>
              <a:rPr lang="es-ES" dirty="0" smtClean="0"/>
              <a:t>.</a:t>
            </a:r>
          </a:p>
          <a:p>
            <a:pPr marL="0" indent="0">
              <a:buNone/>
            </a:pPr>
            <a:r>
              <a:rPr lang="es-ES" dirty="0" smtClean="0"/>
              <a:t> </a:t>
            </a:r>
            <a:endParaRPr lang="es-ES" dirty="0"/>
          </a:p>
        </p:txBody>
      </p:sp>
      <p:sp>
        <p:nvSpPr>
          <p:cNvPr id="4" name="3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328256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163" y="630382"/>
            <a:ext cx="8574087" cy="1503218"/>
          </a:xfrm>
        </p:spPr>
        <p:txBody>
          <a:bodyPr>
            <a:normAutofit/>
          </a:bodyPr>
          <a:lstStyle/>
          <a:p>
            <a:pPr algn="ctr"/>
            <a:r>
              <a:rPr lang="es-ES" sz="5400" dirty="0" smtClean="0"/>
              <a:t>EXCELENCIA EDUCATIVA  </a:t>
            </a:r>
            <a:endParaRPr lang="es-ES" sz="5400" dirty="0"/>
          </a:p>
        </p:txBody>
      </p:sp>
      <p:pic>
        <p:nvPicPr>
          <p:cNvPr id="4" name="3 Marcador de contenido" descr="LOGO COLEGIO.jpg"/>
          <p:cNvPicPr>
            <a:picLocks noGrp="1" noChangeAspect="1"/>
          </p:cNvPicPr>
          <p:nvPr>
            <p:ph idx="1"/>
          </p:nvPr>
        </p:nvPicPr>
        <p:blipFill>
          <a:blip r:embed="rId2" cstate="print"/>
          <a:stretch>
            <a:fillRect/>
          </a:stretch>
        </p:blipFill>
        <p:spPr>
          <a:xfrm>
            <a:off x="3003980" y="2133600"/>
            <a:ext cx="3421642" cy="39925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535" y="1792406"/>
            <a:ext cx="3698544" cy="4321791"/>
          </a:xfrm>
        </p:spPr>
        <p:txBody>
          <a:bodyPr/>
          <a:lstStyle/>
          <a:p>
            <a:r>
              <a:rPr lang="es-ES" dirty="0"/>
              <a:t>Premio SIMCE 2011 al mejor colegio de la Provincia de San Antonio por los destacados resultados obtenidos. Se entregó el año 2012 al colegio que logra destacar en los ámbitos de la superación y avances.</a:t>
            </a:r>
            <a:endParaRPr lang="es-CL" dirty="0"/>
          </a:p>
        </p:txBody>
      </p:sp>
      <p:sp>
        <p:nvSpPr>
          <p:cNvPr id="4" name="Título 3"/>
          <p:cNvSpPr>
            <a:spLocks noGrp="1"/>
          </p:cNvSpPr>
          <p:nvPr>
            <p:ph type="title"/>
          </p:nvPr>
        </p:nvSpPr>
        <p:spPr/>
        <p:txBody>
          <a:bodyPr>
            <a:noAutofit/>
          </a:bodyPr>
          <a:lstStyle/>
          <a:p>
            <a:pPr algn="l"/>
            <a:r>
              <a:rPr lang="es-CL" sz="3200" dirty="0" smtClean="0"/>
              <a:t>PRINCIPALES LOGROS INSTITUCIONALES</a:t>
            </a:r>
            <a:br>
              <a:rPr lang="es-CL" sz="3200" dirty="0" smtClean="0"/>
            </a:br>
            <a:r>
              <a:rPr lang="es-CL" sz="3200" dirty="0" smtClean="0"/>
              <a:t>Premio SIMCE 2011</a:t>
            </a:r>
            <a:endParaRPr lang="es-CL" sz="3200" dirty="0"/>
          </a:p>
        </p:txBody>
      </p:sp>
      <p:pic>
        <p:nvPicPr>
          <p:cNvPr id="5" name="Imagen 4"/>
          <p:cNvPicPr>
            <a:picLocks noChangeAspect="1"/>
          </p:cNvPicPr>
          <p:nvPr/>
        </p:nvPicPr>
        <p:blipFill>
          <a:blip r:embed="rId2"/>
          <a:stretch>
            <a:fillRect/>
          </a:stretch>
        </p:blipFill>
        <p:spPr>
          <a:xfrm>
            <a:off x="3989015" y="1951630"/>
            <a:ext cx="4869235" cy="3833339"/>
          </a:xfrm>
          <a:prstGeom prst="rect">
            <a:avLst/>
          </a:prstGeom>
        </p:spPr>
      </p:pic>
      <p:sp>
        <p:nvSpPr>
          <p:cNvPr id="6" name="5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87141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CL" dirty="0" smtClean="0"/>
              <a:t>EXCELENCIA   ACADÉMICA</a:t>
            </a:r>
            <a:endParaRPr lang="es-CL" dirty="0"/>
          </a:p>
        </p:txBody>
      </p:sp>
      <p:sp>
        <p:nvSpPr>
          <p:cNvPr id="3" name="Marcador de contenido 2"/>
          <p:cNvSpPr>
            <a:spLocks noGrp="1"/>
          </p:cNvSpPr>
          <p:nvPr>
            <p:ph idx="1"/>
          </p:nvPr>
        </p:nvSpPr>
        <p:spPr>
          <a:xfrm>
            <a:off x="584415" y="1933433"/>
            <a:ext cx="3687336" cy="3992563"/>
          </a:xfrm>
        </p:spPr>
        <p:txBody>
          <a:bodyPr>
            <a:normAutofit fontScale="92500" lnSpcReduction="10000"/>
          </a:bodyPr>
          <a:lstStyle/>
          <a:p>
            <a:r>
              <a:rPr lang="es-CL" dirty="0"/>
              <a:t>Premio a la Excelencia Académica SNED </a:t>
            </a:r>
            <a:r>
              <a:rPr lang="es-CL" dirty="0" smtClean="0"/>
              <a:t> desde los </a:t>
            </a:r>
            <a:r>
              <a:rPr lang="es-CL" dirty="0"/>
              <a:t>años   </a:t>
            </a:r>
            <a:r>
              <a:rPr lang="es-CL" dirty="0" smtClean="0"/>
              <a:t>2003 al 2017</a:t>
            </a:r>
            <a:endParaRPr lang="es-CL" dirty="0"/>
          </a:p>
          <a:p>
            <a:r>
              <a:rPr lang="es-CL" dirty="0" smtClean="0"/>
              <a:t>Este </a:t>
            </a:r>
            <a:r>
              <a:rPr lang="es-CL" dirty="0"/>
              <a:t>premio se entrega a los establecimientos educacionales distinguidos por sus avances educativos y el profesionalismo de sus docentes y asistentes de la educación.</a:t>
            </a:r>
          </a:p>
          <a:p>
            <a:endParaRPr lang="es-CL" dirty="0"/>
          </a:p>
        </p:txBody>
      </p:sp>
      <p:pic>
        <p:nvPicPr>
          <p:cNvPr id="4" name="Imagen 3"/>
          <p:cNvPicPr>
            <a:picLocks noChangeAspect="1"/>
          </p:cNvPicPr>
          <p:nvPr/>
        </p:nvPicPr>
        <p:blipFill>
          <a:blip r:embed="rId2"/>
          <a:stretch>
            <a:fillRect/>
          </a:stretch>
        </p:blipFill>
        <p:spPr>
          <a:xfrm>
            <a:off x="5377218" y="1928883"/>
            <a:ext cx="3481032" cy="4649337"/>
          </a:xfrm>
          <a:prstGeom prst="rect">
            <a:avLst/>
          </a:prstGeom>
        </p:spPr>
      </p:pic>
      <p:sp>
        <p:nvSpPr>
          <p:cNvPr id="5" name="4 Rectángulo"/>
          <p:cNvSpPr/>
          <p:nvPr/>
        </p:nvSpPr>
        <p:spPr>
          <a:xfrm>
            <a:off x="584415" y="6377755"/>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3339417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CL" dirty="0" smtClean="0"/>
              <a:t>Otros reconocimientos</a:t>
            </a:r>
            <a:endParaRPr lang="es-CL" dirty="0"/>
          </a:p>
        </p:txBody>
      </p:sp>
      <p:sp>
        <p:nvSpPr>
          <p:cNvPr id="3" name="Marcador de contenido 2"/>
          <p:cNvSpPr>
            <a:spLocks noGrp="1"/>
          </p:cNvSpPr>
          <p:nvPr>
            <p:ph idx="1"/>
          </p:nvPr>
        </p:nvSpPr>
        <p:spPr>
          <a:xfrm>
            <a:off x="0" y="1751463"/>
            <a:ext cx="3548418" cy="5008810"/>
          </a:xfrm>
        </p:spPr>
        <p:txBody>
          <a:bodyPr>
            <a:normAutofit fontScale="70000" lnSpcReduction="20000"/>
          </a:bodyPr>
          <a:lstStyle/>
          <a:p>
            <a:r>
              <a:rPr lang="es-ES" dirty="0" smtClean="0"/>
              <a:t>Obtención </a:t>
            </a:r>
            <a:r>
              <a:rPr lang="es-ES" dirty="0"/>
              <a:t>de segundos y terceros lugares regionales en Debates de Inglés y </a:t>
            </a:r>
            <a:r>
              <a:rPr lang="es-ES" dirty="0" err="1"/>
              <a:t>Public</a:t>
            </a:r>
            <a:r>
              <a:rPr lang="es-ES" dirty="0"/>
              <a:t> </a:t>
            </a:r>
            <a:r>
              <a:rPr lang="es-ES" dirty="0" err="1"/>
              <a:t>Speaking</a:t>
            </a:r>
            <a:r>
              <a:rPr lang="es-ES" dirty="0"/>
              <a:t> organizado por el MINEDUC</a:t>
            </a:r>
            <a:r>
              <a:rPr lang="es-ES" dirty="0" smtClean="0"/>
              <a:t>.</a:t>
            </a:r>
          </a:p>
          <a:p>
            <a:r>
              <a:rPr lang="es-CL" dirty="0"/>
              <a:t>Tres veces Campeones Comunales de Cueca , con alumnos representando a la Provincia de San Antonio en Campeonatos Regionales y </a:t>
            </a:r>
            <a:r>
              <a:rPr lang="es-CL" dirty="0" smtClean="0"/>
              <a:t>Nacionales</a:t>
            </a:r>
          </a:p>
          <a:p>
            <a:r>
              <a:rPr lang="es-CL" dirty="0" smtClean="0"/>
              <a:t>Campeones Olimpíadas Medioambientales durante 4 años.</a:t>
            </a:r>
          </a:p>
          <a:p>
            <a:r>
              <a:rPr lang="es-CL" dirty="0"/>
              <a:t>Cuatro veces Campeones Provinciales de Baloncesto representando a la Provincia de San Antonio en el Regional Juegos Nacionales IND</a:t>
            </a:r>
            <a:r>
              <a:rPr lang="es-CL" dirty="0" smtClean="0"/>
              <a:t>.</a:t>
            </a:r>
          </a:p>
          <a:p>
            <a:endParaRPr lang="es-CL" dirty="0"/>
          </a:p>
          <a:p>
            <a:endParaRPr lang="es-ES" dirty="0" smtClean="0"/>
          </a:p>
          <a:p>
            <a:endParaRPr lang="es-CL" dirty="0"/>
          </a:p>
        </p:txBody>
      </p:sp>
      <p:pic>
        <p:nvPicPr>
          <p:cNvPr id="4" name="Imagen 3"/>
          <p:cNvPicPr>
            <a:picLocks noChangeAspect="1"/>
          </p:cNvPicPr>
          <p:nvPr/>
        </p:nvPicPr>
        <p:blipFill>
          <a:blip r:embed="rId2" cstate="print"/>
          <a:stretch>
            <a:fillRect/>
          </a:stretch>
        </p:blipFill>
        <p:spPr>
          <a:xfrm>
            <a:off x="4558611" y="4002292"/>
            <a:ext cx="3685749" cy="2460495"/>
          </a:xfrm>
          <a:prstGeom prst="rect">
            <a:avLst/>
          </a:prstGeom>
        </p:spPr>
      </p:pic>
      <p:pic>
        <p:nvPicPr>
          <p:cNvPr id="5" name="3 Imagen" descr="1069278_10151460933166012_274957671_n.jpg"/>
          <p:cNvPicPr>
            <a:picLocks noChangeAspect="1"/>
          </p:cNvPicPr>
          <p:nvPr/>
        </p:nvPicPr>
        <p:blipFill>
          <a:blip r:embed="rId3"/>
          <a:stretch>
            <a:fillRect/>
          </a:stretch>
        </p:blipFill>
        <p:spPr>
          <a:xfrm>
            <a:off x="3679661" y="2171980"/>
            <a:ext cx="2290804" cy="1716508"/>
          </a:xfrm>
          <a:prstGeom prst="rect">
            <a:avLst/>
          </a:prstGeom>
        </p:spPr>
      </p:pic>
      <p:pic>
        <p:nvPicPr>
          <p:cNvPr id="6" name="Imagen 5"/>
          <p:cNvPicPr>
            <a:picLocks noChangeAspect="1"/>
          </p:cNvPicPr>
          <p:nvPr/>
        </p:nvPicPr>
        <p:blipFill>
          <a:blip r:embed="rId4" cstate="print"/>
          <a:stretch>
            <a:fillRect/>
          </a:stretch>
        </p:blipFill>
        <p:spPr>
          <a:xfrm>
            <a:off x="6401486" y="2210937"/>
            <a:ext cx="2456764" cy="1638594"/>
          </a:xfrm>
          <a:prstGeom prst="rect">
            <a:avLst/>
          </a:prstGeom>
        </p:spPr>
      </p:pic>
      <p:sp>
        <p:nvSpPr>
          <p:cNvPr id="7" name="6 Rectángulo"/>
          <p:cNvSpPr/>
          <p:nvPr/>
        </p:nvSpPr>
        <p:spPr>
          <a:xfrm>
            <a:off x="562708" y="6462787"/>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364751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CL" dirty="0" smtClean="0"/>
              <a:t>MAS RECONOCIMIENTOS</a:t>
            </a:r>
            <a:endParaRPr lang="es-CL" dirty="0"/>
          </a:p>
        </p:txBody>
      </p:sp>
      <p:sp>
        <p:nvSpPr>
          <p:cNvPr id="3" name="Marcador de contenido 2"/>
          <p:cNvSpPr>
            <a:spLocks noGrp="1"/>
          </p:cNvSpPr>
          <p:nvPr>
            <p:ph idx="1"/>
          </p:nvPr>
        </p:nvSpPr>
        <p:spPr>
          <a:xfrm>
            <a:off x="709685" y="1951630"/>
            <a:ext cx="8148566" cy="4174533"/>
          </a:xfrm>
        </p:spPr>
        <p:txBody>
          <a:bodyPr>
            <a:normAutofit fontScale="70000" lnSpcReduction="20000"/>
          </a:bodyPr>
          <a:lstStyle/>
          <a:p>
            <a:r>
              <a:rPr lang="es-ES" dirty="0"/>
              <a:t>Certificación avanzada en Prevención de Drogas SENDA.</a:t>
            </a:r>
          </a:p>
          <a:p>
            <a:r>
              <a:rPr lang="es-ES" dirty="0"/>
              <a:t>Primeros lugares deportivos LIDECOSAN, comunales, provinciales IND.</a:t>
            </a:r>
          </a:p>
          <a:p>
            <a:r>
              <a:rPr lang="es-ES" dirty="0"/>
              <a:t>Primeros lugares en Olimpíadas de Matemáticas.</a:t>
            </a:r>
          </a:p>
          <a:p>
            <a:r>
              <a:rPr lang="es-ES" dirty="0" smtClean="0"/>
              <a:t>Dos veces Primer </a:t>
            </a:r>
            <a:r>
              <a:rPr lang="es-ES" dirty="0"/>
              <a:t>lugar Olimpíadas </a:t>
            </a:r>
            <a:r>
              <a:rPr lang="es-ES" dirty="0" smtClean="0"/>
              <a:t>Medioambientales.</a:t>
            </a:r>
            <a:endParaRPr lang="es-ES" dirty="0"/>
          </a:p>
          <a:p>
            <a:r>
              <a:rPr lang="es-ES" dirty="0"/>
              <a:t>Primer lugar Escultura Medioambiental</a:t>
            </a:r>
            <a:r>
              <a:rPr lang="es-ES" dirty="0" smtClean="0"/>
              <a:t>.</a:t>
            </a:r>
          </a:p>
          <a:p>
            <a:r>
              <a:rPr lang="es-ES" dirty="0" smtClean="0"/>
              <a:t>Segundo lugar Regional Arte “No al trabajo Infantil, Sí a la educación de Calidad”</a:t>
            </a:r>
            <a:endParaRPr lang="es-ES" dirty="0"/>
          </a:p>
          <a:p>
            <a:r>
              <a:rPr lang="es-ES" dirty="0"/>
              <a:t>Primer lugar Nacional concurso “El Mercurio”.</a:t>
            </a:r>
          </a:p>
          <a:p>
            <a:r>
              <a:rPr lang="es-ES" dirty="0"/>
              <a:t>Tercer lugar Nacional Maratón Minera</a:t>
            </a:r>
            <a:r>
              <a:rPr lang="es-ES" dirty="0" smtClean="0"/>
              <a:t>.</a:t>
            </a:r>
          </a:p>
          <a:p>
            <a:r>
              <a:rPr lang="es-ES" dirty="0"/>
              <a:t>Primer lugar Nacional “Uso de las Tics en el aula”.</a:t>
            </a:r>
          </a:p>
          <a:p>
            <a:endParaRPr lang="es-ES" dirty="0"/>
          </a:p>
          <a:p>
            <a:endParaRPr lang="es-CL" dirty="0"/>
          </a:p>
        </p:txBody>
      </p:sp>
      <p:sp>
        <p:nvSpPr>
          <p:cNvPr id="4" name="3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484448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3 Imagen" descr="300850_2407160655615_1765631200_n.jpg"/>
          <p:cNvPicPr>
            <a:picLocks noChangeAspect="1"/>
          </p:cNvPicPr>
          <p:nvPr/>
        </p:nvPicPr>
        <p:blipFill>
          <a:blip r:embed="rId2"/>
          <a:stretch>
            <a:fillRect/>
          </a:stretch>
        </p:blipFill>
        <p:spPr>
          <a:xfrm>
            <a:off x="-794" y="354842"/>
            <a:ext cx="9144000" cy="6096000"/>
          </a:xfrm>
          <a:prstGeom prst="rect">
            <a:avLst/>
          </a:prstGeom>
        </p:spPr>
      </p:pic>
    </p:spTree>
    <p:extLst>
      <p:ext uri="{BB962C8B-B14F-4D97-AF65-F5344CB8AC3E}">
        <p14:creationId xmlns:p14="http://schemas.microsoft.com/office/powerpoint/2010/main" val="27010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CURSOS DE PRIMEROS AUXILIOS</a:t>
            </a:r>
            <a:endParaRPr lang="es-CL" dirty="0"/>
          </a:p>
        </p:txBody>
      </p:sp>
      <p:pic>
        <p:nvPicPr>
          <p:cNvPr id="6" name="5 Marcador de contenido" descr="20160504_120423.jpg"/>
          <p:cNvPicPr>
            <a:picLocks noGrp="1" noChangeAspect="1"/>
          </p:cNvPicPr>
          <p:nvPr>
            <p:ph idx="1"/>
          </p:nvPr>
        </p:nvPicPr>
        <p:blipFill>
          <a:blip r:embed="rId2" cstate="print"/>
          <a:stretch>
            <a:fillRect/>
          </a:stretch>
        </p:blipFill>
        <p:spPr>
          <a:xfrm>
            <a:off x="1781175" y="2139454"/>
            <a:ext cx="7077075" cy="3980855"/>
          </a:xfrm>
        </p:spPr>
      </p:pic>
    </p:spTree>
    <p:extLst>
      <p:ext uri="{BB962C8B-B14F-4D97-AF65-F5344CB8AC3E}">
        <p14:creationId xmlns:p14="http://schemas.microsoft.com/office/powerpoint/2010/main" val="1973323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SEMANA EDUCACIÓN ARTÍSTICA</a:t>
            </a:r>
            <a:br>
              <a:rPr lang="es-ES" dirty="0" smtClean="0"/>
            </a:br>
            <a:r>
              <a:rPr lang="es-ES" sz="3100" dirty="0" smtClean="0"/>
              <a:t>CHARLA DE LA ESCRITORA ISABELLA CASTELLÓN</a:t>
            </a:r>
            <a:endParaRPr lang="es-ES" sz="3100" dirty="0"/>
          </a:p>
        </p:txBody>
      </p:sp>
      <p:pic>
        <p:nvPicPr>
          <p:cNvPr id="4" name="3 Marcador de contenido" descr="20160525_083037.jpg"/>
          <p:cNvPicPr>
            <a:picLocks noGrp="1" noChangeAspect="1"/>
          </p:cNvPicPr>
          <p:nvPr>
            <p:ph idx="1"/>
          </p:nvPr>
        </p:nvPicPr>
        <p:blipFill>
          <a:blip r:embed="rId2" cstate="print"/>
          <a:stretch>
            <a:fillRect/>
          </a:stretch>
        </p:blipFill>
        <p:spPr>
          <a:xfrm>
            <a:off x="469725" y="2139454"/>
            <a:ext cx="8388526" cy="471854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OLIMPÍADAS MEDIOAMBIENTALES IMSA</a:t>
            </a:r>
            <a:endParaRPr lang="es-ES" dirty="0"/>
          </a:p>
        </p:txBody>
      </p:sp>
      <p:pic>
        <p:nvPicPr>
          <p:cNvPr id="4" name="3 Marcador de contenido" descr="20140110_115053 (1).jpg"/>
          <p:cNvPicPr>
            <a:picLocks noGrp="1" noChangeAspect="1"/>
          </p:cNvPicPr>
          <p:nvPr>
            <p:ph idx="1"/>
          </p:nvPr>
        </p:nvPicPr>
        <p:blipFill>
          <a:blip r:embed="rId2" cstate="print"/>
          <a:stretch>
            <a:fillRect/>
          </a:stretch>
        </p:blipFill>
        <p:spPr>
          <a:xfrm>
            <a:off x="1603718" y="1824110"/>
            <a:ext cx="6377704" cy="478327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3600" dirty="0" smtClean="0"/>
              <a:t>PROYECTO EDUCATIVO INSTITUCIONAL</a:t>
            </a:r>
            <a:endParaRPr lang="es-CL" sz="3600" dirty="0"/>
          </a:p>
        </p:txBody>
      </p:sp>
      <p:pic>
        <p:nvPicPr>
          <p:cNvPr id="5" name="Marcador de contenido 4"/>
          <p:cNvPicPr>
            <a:picLocks noGrp="1" noChangeAspect="1"/>
          </p:cNvPicPr>
          <p:nvPr>
            <p:ph idx="1"/>
          </p:nvPr>
        </p:nvPicPr>
        <p:blipFill>
          <a:blip r:embed="rId2"/>
          <a:stretch>
            <a:fillRect/>
          </a:stretch>
        </p:blipFill>
        <p:spPr>
          <a:xfrm>
            <a:off x="3664668" y="2734102"/>
            <a:ext cx="5349434" cy="3992563"/>
          </a:xfrm>
          <a:prstGeom prst="rect">
            <a:avLst/>
          </a:prstGeom>
        </p:spPr>
      </p:pic>
      <p:sp>
        <p:nvSpPr>
          <p:cNvPr id="6" name="Rectángulo 5"/>
          <p:cNvSpPr/>
          <p:nvPr/>
        </p:nvSpPr>
        <p:spPr>
          <a:xfrm>
            <a:off x="284163" y="1996322"/>
            <a:ext cx="8245688" cy="707886"/>
          </a:xfrm>
          <a:prstGeom prst="rect">
            <a:avLst/>
          </a:prstGeom>
        </p:spPr>
        <p:txBody>
          <a:bodyPr wrap="square">
            <a:spAutoFit/>
          </a:bodyPr>
          <a:lstStyle/>
          <a:p>
            <a:r>
              <a:rPr lang="es-CL" sz="2000" b="1" dirty="0"/>
              <a:t>"Ha renacido de sus cenizas un ave Fénix símbolo de esperanza, resurrección y vida, valores inmanentes en nuestra acción educadora."</a:t>
            </a:r>
          </a:p>
        </p:txBody>
      </p:sp>
      <p:sp>
        <p:nvSpPr>
          <p:cNvPr id="7" name="6 Rectángulo"/>
          <p:cNvSpPr/>
          <p:nvPr/>
        </p:nvSpPr>
        <p:spPr>
          <a:xfrm>
            <a:off x="520504" y="2940148"/>
            <a:ext cx="2602523" cy="3404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smtClean="0"/>
              <a:t>NUESTRO SELLO</a:t>
            </a:r>
          </a:p>
          <a:p>
            <a:pPr algn="ctr"/>
            <a:endParaRPr lang="es-ES" dirty="0" smtClean="0"/>
          </a:p>
          <a:p>
            <a:pPr algn="ctr"/>
            <a:endParaRPr lang="es-ES" dirty="0" smtClean="0"/>
          </a:p>
          <a:p>
            <a:pPr algn="ctr"/>
            <a:endParaRPr lang="es-ES" dirty="0" smtClean="0"/>
          </a:p>
          <a:p>
            <a:pPr algn="ctr"/>
            <a:endParaRPr lang="es-ES" dirty="0" smtClean="0"/>
          </a:p>
          <a:p>
            <a:pPr algn="ctr"/>
            <a:r>
              <a:rPr lang="es-ES" sz="3600" dirty="0" smtClean="0"/>
              <a:t>EXCELENCIA</a:t>
            </a:r>
          </a:p>
          <a:p>
            <a:pPr algn="ctr"/>
            <a:r>
              <a:rPr lang="es-ES" sz="3600" dirty="0" smtClean="0"/>
              <a:t>EDUCATIVA</a:t>
            </a:r>
            <a:endParaRPr lang="es-ES" sz="3600" dirty="0"/>
          </a:p>
        </p:txBody>
      </p:sp>
    </p:spTree>
    <p:extLst>
      <p:ext uri="{BB962C8B-B14F-4D97-AF65-F5344CB8AC3E}">
        <p14:creationId xmlns:p14="http://schemas.microsoft.com/office/powerpoint/2010/main" val="2415022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 VISIÓN / MISIÓN</a:t>
            </a:r>
            <a:endParaRPr lang="es-CL" dirty="0"/>
          </a:p>
        </p:txBody>
      </p:sp>
      <p:sp>
        <p:nvSpPr>
          <p:cNvPr id="3" name="Marcador de contenido 2"/>
          <p:cNvSpPr>
            <a:spLocks noGrp="1"/>
          </p:cNvSpPr>
          <p:nvPr>
            <p:ph idx="1"/>
          </p:nvPr>
        </p:nvSpPr>
        <p:spPr>
          <a:xfrm>
            <a:off x="284163" y="1806054"/>
            <a:ext cx="8574087" cy="3992563"/>
          </a:xfrm>
        </p:spPr>
        <p:txBody>
          <a:bodyPr>
            <a:normAutofit lnSpcReduction="10000"/>
          </a:bodyPr>
          <a:lstStyle/>
          <a:p>
            <a:pPr algn="just">
              <a:buNone/>
            </a:pPr>
            <a:r>
              <a:rPr lang="es-ES" dirty="0"/>
              <a:t> </a:t>
            </a:r>
            <a:r>
              <a:rPr lang="es-ES" dirty="0" smtClean="0"/>
              <a:t>     Nuestra </a:t>
            </a:r>
            <a:r>
              <a:rPr lang="es-ES" dirty="0"/>
              <a:t>Visión propicia un proyecto educativo integral, construido sobre la base de estructuras académicas y administrativas flexibles que propicien la integración del conocimiento y el trabajo interdisciplinario. Se pretende obtener de esta gestión educativa un resultado acorde con los mejores a nivel de la provincia en el corto plazo.</a:t>
            </a:r>
          </a:p>
          <a:p>
            <a:pPr algn="just">
              <a:buNone/>
            </a:pPr>
            <a:r>
              <a:rPr lang="es-ES" dirty="0"/>
              <a:t>   </a:t>
            </a:r>
            <a:r>
              <a:rPr lang="es-ES" dirty="0" smtClean="0"/>
              <a:t>   Nuestro </a:t>
            </a:r>
            <a:r>
              <a:rPr lang="es-ES" dirty="0"/>
              <a:t>trabajo se funda en la idea de que la educación es para desarrollar mentes, dentro de un clima de justo rigor y disciplina intelectual, donde sólo el trabajo constante y metódico dará por resultado el éxito.</a:t>
            </a:r>
            <a:endParaRPr lang="es-CL" dirty="0"/>
          </a:p>
        </p:txBody>
      </p:sp>
      <p:sp>
        <p:nvSpPr>
          <p:cNvPr id="4" name="3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244344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VISIÓN</a:t>
            </a:r>
            <a:endParaRPr lang="es-CL" dirty="0"/>
          </a:p>
        </p:txBody>
      </p:sp>
      <p:sp>
        <p:nvSpPr>
          <p:cNvPr id="3" name="Marcador de contenido 2"/>
          <p:cNvSpPr>
            <a:spLocks noGrp="1"/>
          </p:cNvSpPr>
          <p:nvPr>
            <p:ph idx="1"/>
          </p:nvPr>
        </p:nvSpPr>
        <p:spPr>
          <a:xfrm>
            <a:off x="518615" y="1842448"/>
            <a:ext cx="8339635" cy="4283715"/>
          </a:xfrm>
        </p:spPr>
        <p:txBody>
          <a:bodyPr>
            <a:normAutofit fontScale="92500" lnSpcReduction="10000"/>
          </a:bodyPr>
          <a:lstStyle/>
          <a:p>
            <a:pPr algn="just">
              <a:buNone/>
            </a:pPr>
            <a:r>
              <a:rPr lang="es-ES" dirty="0" smtClean="0"/>
              <a:t>       Se </a:t>
            </a:r>
            <a:r>
              <a:rPr lang="es-ES" dirty="0"/>
              <a:t>pretende promover entregar a la sociedad un joven sano y capacitado para desarrollarse dentro de un marco de respeto por la sociedad chilena y su legalidad vigente, y se desarrollará en un clima organizacional armónico y participativo de la familia y la comunidad dentro de un ambiente de apertura, libertad y respeto mutuos , de acuerdo a los valores de nuestra sociedad occidental.</a:t>
            </a:r>
          </a:p>
          <a:p>
            <a:pPr algn="just">
              <a:buNone/>
            </a:pPr>
            <a:endParaRPr lang="es-ES" dirty="0"/>
          </a:p>
          <a:p>
            <a:pPr algn="just">
              <a:buNone/>
            </a:pPr>
            <a:r>
              <a:rPr lang="es-ES" dirty="0"/>
              <a:t>  </a:t>
            </a:r>
            <a:r>
              <a:rPr lang="es-ES" dirty="0" smtClean="0"/>
              <a:t>    Se </a:t>
            </a:r>
            <a:r>
              <a:rPr lang="es-ES" dirty="0"/>
              <a:t>espera que nuestros alumnos sean jóvenes responsables, disciplinados, creativos y respetuosos, capaces de enfrentar los desafíos actuales ,que deberán hacerse responsables de su desarrollo, y asumir su libertad para hacer su aporte en la noble tarea de la construcción social y personal.</a:t>
            </a:r>
          </a:p>
          <a:p>
            <a:endParaRPr lang="es-CL" dirty="0"/>
          </a:p>
        </p:txBody>
      </p:sp>
      <p:sp>
        <p:nvSpPr>
          <p:cNvPr id="4" name="3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1163208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628" y="146462"/>
            <a:ext cx="8574087" cy="967840"/>
          </a:xfrm>
        </p:spPr>
        <p:txBody>
          <a:bodyPr/>
          <a:lstStyle/>
          <a:p>
            <a:pPr algn="l"/>
            <a:r>
              <a:rPr lang="es-CL" dirty="0" smtClean="0"/>
              <a:t>MISIÓN</a:t>
            </a:r>
            <a:endParaRPr lang="es-CL" dirty="0"/>
          </a:p>
        </p:txBody>
      </p:sp>
      <p:pic>
        <p:nvPicPr>
          <p:cNvPr id="4" name="Imagen 3"/>
          <p:cNvPicPr>
            <a:picLocks noChangeAspect="1"/>
          </p:cNvPicPr>
          <p:nvPr/>
        </p:nvPicPr>
        <p:blipFill>
          <a:blip r:embed="rId2" cstate="print"/>
          <a:stretch>
            <a:fillRect/>
          </a:stretch>
        </p:blipFill>
        <p:spPr>
          <a:xfrm>
            <a:off x="5881788" y="128000"/>
            <a:ext cx="3262212" cy="2446659"/>
          </a:xfrm>
          <a:prstGeom prst="rect">
            <a:avLst/>
          </a:prstGeom>
        </p:spPr>
      </p:pic>
      <p:sp>
        <p:nvSpPr>
          <p:cNvPr id="5" name="Rectángulo 4"/>
          <p:cNvSpPr/>
          <p:nvPr/>
        </p:nvSpPr>
        <p:spPr>
          <a:xfrm>
            <a:off x="188628" y="1720840"/>
            <a:ext cx="5693160" cy="4524315"/>
          </a:xfrm>
          <a:prstGeom prst="rect">
            <a:avLst/>
          </a:prstGeom>
        </p:spPr>
        <p:txBody>
          <a:bodyPr wrap="square">
            <a:spAutoFit/>
          </a:bodyPr>
          <a:lstStyle/>
          <a:p>
            <a:pPr algn="just">
              <a:buNone/>
            </a:pPr>
            <a:r>
              <a:rPr lang="es-ES" sz="2400" dirty="0"/>
              <a:t>Nuestra Misión se enfoca a la formación de personas conscientes, disciplinadas y responsables, con sólida formación humanista, compasivos, tolerantes, con alta sensibilidad social y comprometidos en el mejoramiento de la sociedad. </a:t>
            </a:r>
          </a:p>
          <a:p>
            <a:pPr algn="just">
              <a:buNone/>
            </a:pPr>
            <a:r>
              <a:rPr lang="es-ES" sz="2400" dirty="0" smtClean="0"/>
              <a:t>Se </a:t>
            </a:r>
            <a:r>
              <a:rPr lang="es-ES" sz="2400" dirty="0"/>
              <a:t>formarán alumnos competentes para insertarse adecuadamente en el mundo de hoy, dotados de todos los conocimientos necesarios en términos de contenido y con un buen manejo de las herramientas tecnológicas de nuestro tiempo . </a:t>
            </a:r>
          </a:p>
        </p:txBody>
      </p:sp>
      <p:sp>
        <p:nvSpPr>
          <p:cNvPr id="6" name="5 Rectángulo"/>
          <p:cNvSpPr/>
          <p:nvPr/>
        </p:nvSpPr>
        <p:spPr>
          <a:xfrm>
            <a:off x="562708" y="6256606"/>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424390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PADRES Y APODERADOS</a:t>
            </a:r>
            <a:endParaRPr lang="es-CL" dirty="0"/>
          </a:p>
        </p:txBody>
      </p:sp>
      <p:sp>
        <p:nvSpPr>
          <p:cNvPr id="3" name="Marcador de contenido 2"/>
          <p:cNvSpPr>
            <a:spLocks noGrp="1"/>
          </p:cNvSpPr>
          <p:nvPr>
            <p:ph idx="1"/>
          </p:nvPr>
        </p:nvSpPr>
        <p:spPr>
          <a:xfrm>
            <a:off x="484966" y="1928883"/>
            <a:ext cx="8208658" cy="3992563"/>
          </a:xfrm>
        </p:spPr>
        <p:txBody>
          <a:bodyPr>
            <a:normAutofit/>
          </a:bodyPr>
          <a:lstStyle/>
          <a:p>
            <a:r>
              <a:rPr lang="es-CL" b="1" dirty="0" smtClean="0"/>
              <a:t>Alianza Colegio Familia.</a:t>
            </a:r>
          </a:p>
          <a:p>
            <a:pPr>
              <a:buFontTx/>
              <a:buChar char="-"/>
            </a:pPr>
            <a:r>
              <a:rPr lang="es-ES" dirty="0" smtClean="0"/>
              <a:t>Respeto</a:t>
            </a:r>
          </a:p>
          <a:p>
            <a:pPr>
              <a:buFontTx/>
              <a:buChar char="-"/>
            </a:pPr>
            <a:r>
              <a:rPr lang="es-ES" dirty="0" smtClean="0"/>
              <a:t>Rol Formativo</a:t>
            </a:r>
          </a:p>
          <a:p>
            <a:pPr>
              <a:buFontTx/>
              <a:buChar char="-"/>
            </a:pPr>
            <a:r>
              <a:rPr lang="es-ES" dirty="0" smtClean="0"/>
              <a:t>Buenas relaciones de convivencia</a:t>
            </a:r>
          </a:p>
          <a:p>
            <a:pPr>
              <a:buFontTx/>
              <a:buChar char="-"/>
            </a:pPr>
            <a:r>
              <a:rPr lang="es-ES" dirty="0" smtClean="0"/>
              <a:t>Participación</a:t>
            </a:r>
          </a:p>
          <a:p>
            <a:pPr>
              <a:buFontTx/>
              <a:buChar char="-"/>
            </a:pPr>
            <a:r>
              <a:rPr lang="es-ES" dirty="0" smtClean="0"/>
              <a:t>Conocimiento y promoción del Reglamento</a:t>
            </a:r>
          </a:p>
          <a:p>
            <a:pPr>
              <a:buFontTx/>
              <a:buChar char="-"/>
            </a:pPr>
            <a:endParaRPr lang="es-ES" dirty="0" smtClean="0"/>
          </a:p>
          <a:p>
            <a:pPr marL="0" indent="0">
              <a:buNone/>
            </a:pPr>
            <a:endParaRPr lang="es-CL" dirty="0" smtClean="0"/>
          </a:p>
          <a:p>
            <a:endParaRPr lang="es-CL" dirty="0"/>
          </a:p>
        </p:txBody>
      </p:sp>
      <p:sp>
        <p:nvSpPr>
          <p:cNvPr id="4" name="3 Rectángulo"/>
          <p:cNvSpPr/>
          <p:nvPr/>
        </p:nvSpPr>
        <p:spPr>
          <a:xfrm>
            <a:off x="562708" y="6056142"/>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824989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smtClean="0"/>
              <a:t>MODELO EDUCATIVO DEL COLEGIO</a:t>
            </a:r>
            <a:endParaRPr lang="es-CL" dirty="0"/>
          </a:p>
        </p:txBody>
      </p:sp>
      <p:sp>
        <p:nvSpPr>
          <p:cNvPr id="3" name="Marcador de contenido 2"/>
          <p:cNvSpPr>
            <a:spLocks noGrp="1"/>
          </p:cNvSpPr>
          <p:nvPr>
            <p:ph idx="1"/>
          </p:nvPr>
        </p:nvSpPr>
        <p:spPr>
          <a:xfrm>
            <a:off x="150125" y="2133600"/>
            <a:ext cx="8708125" cy="3992563"/>
          </a:xfrm>
        </p:spPr>
        <p:txBody>
          <a:bodyPr>
            <a:normAutofit fontScale="92500" lnSpcReduction="20000"/>
          </a:bodyPr>
          <a:lstStyle/>
          <a:p>
            <a:r>
              <a:rPr lang="es-CL" sz="1800" b="1" i="1" dirty="0">
                <a:solidFill>
                  <a:schemeClr val="tx1"/>
                </a:solidFill>
              </a:rPr>
              <a:t>“ Se formarán alumnos competentes para insertarse adecuadamente en el mundo de hoy, dotados de todos los conocimientos necesarios en términos de contenido y con un buen manejo de las herramientas tecnológicas de nuestro tiempo” </a:t>
            </a:r>
            <a:endParaRPr lang="es-CL" sz="1800" b="1" i="1" dirty="0" smtClean="0">
              <a:solidFill>
                <a:schemeClr val="tx1"/>
              </a:solidFill>
            </a:endParaRPr>
          </a:p>
          <a:p>
            <a:pPr marL="0" indent="0">
              <a:lnSpc>
                <a:spcPct val="110000"/>
              </a:lnSpc>
              <a:spcBef>
                <a:spcPts val="0"/>
              </a:spcBef>
              <a:buNone/>
            </a:pPr>
            <a:endParaRPr lang="es-CL" sz="1800" b="1" dirty="0" smtClean="0">
              <a:solidFill>
                <a:schemeClr val="tx1"/>
              </a:solidFill>
            </a:endParaRPr>
          </a:p>
          <a:p>
            <a:pPr marL="0" indent="0">
              <a:lnSpc>
                <a:spcPct val="110000"/>
              </a:lnSpc>
              <a:spcBef>
                <a:spcPts val="0"/>
              </a:spcBef>
              <a:buNone/>
            </a:pPr>
            <a:r>
              <a:rPr lang="es-CL" sz="1800" b="1" dirty="0" smtClean="0">
                <a:solidFill>
                  <a:schemeClr val="tx1"/>
                </a:solidFill>
              </a:rPr>
              <a:t>        - Enriquecimiento del </a:t>
            </a:r>
            <a:r>
              <a:rPr lang="es-CL" sz="1800" b="1" dirty="0" err="1" smtClean="0">
                <a:solidFill>
                  <a:schemeClr val="tx1"/>
                </a:solidFill>
              </a:rPr>
              <a:t>curriculum</a:t>
            </a:r>
            <a:r>
              <a:rPr lang="es-CL" sz="1800" b="1" dirty="0" smtClean="0">
                <a:solidFill>
                  <a:schemeClr val="tx1"/>
                </a:solidFill>
              </a:rPr>
              <a:t> con talleres y enseñanza de Inglés desde </a:t>
            </a:r>
            <a:r>
              <a:rPr lang="es-CL" sz="1800" b="1" dirty="0" err="1" smtClean="0">
                <a:solidFill>
                  <a:schemeClr val="tx1"/>
                </a:solidFill>
              </a:rPr>
              <a:t>Prekinder</a:t>
            </a:r>
            <a:r>
              <a:rPr lang="es-CL" sz="1800" b="1" dirty="0" smtClean="0">
                <a:solidFill>
                  <a:schemeClr val="tx1"/>
                </a:solidFill>
              </a:rPr>
              <a:t> .</a:t>
            </a:r>
          </a:p>
          <a:p>
            <a:pPr marL="0" indent="0">
              <a:lnSpc>
                <a:spcPct val="110000"/>
              </a:lnSpc>
              <a:spcBef>
                <a:spcPts val="0"/>
              </a:spcBef>
              <a:buNone/>
            </a:pPr>
            <a:r>
              <a:rPr lang="es-CL" sz="1800" b="1" dirty="0" smtClean="0">
                <a:solidFill>
                  <a:schemeClr val="tx1"/>
                </a:solidFill>
              </a:rPr>
              <a:t>        - Aumento de 8 a 12 horas de Lenguaje en 1º y 2º Básico</a:t>
            </a:r>
          </a:p>
          <a:p>
            <a:pPr marL="0" indent="0">
              <a:lnSpc>
                <a:spcPct val="110000"/>
              </a:lnSpc>
              <a:spcBef>
                <a:spcPts val="0"/>
              </a:spcBef>
              <a:buNone/>
            </a:pPr>
            <a:r>
              <a:rPr lang="es-CL" sz="1800" b="1" dirty="0" smtClean="0">
                <a:solidFill>
                  <a:schemeClr val="tx1"/>
                </a:solidFill>
              </a:rPr>
              <a:t>        - Filosofía desde 7º año Básico.</a:t>
            </a:r>
          </a:p>
          <a:p>
            <a:pPr marL="0" indent="0">
              <a:lnSpc>
                <a:spcPct val="110000"/>
              </a:lnSpc>
              <a:spcBef>
                <a:spcPts val="0"/>
              </a:spcBef>
              <a:buNone/>
            </a:pPr>
            <a:r>
              <a:rPr lang="es-CL" sz="1800" b="1" dirty="0" smtClean="0">
                <a:solidFill>
                  <a:schemeClr val="tx1"/>
                </a:solidFill>
              </a:rPr>
              <a:t>        -  2 horas de Teatro obligatorio  en 1º y 2º año Medio</a:t>
            </a:r>
          </a:p>
          <a:p>
            <a:pPr marL="0" indent="0">
              <a:lnSpc>
                <a:spcPct val="110000"/>
              </a:lnSpc>
              <a:spcBef>
                <a:spcPts val="0"/>
              </a:spcBef>
              <a:buNone/>
            </a:pPr>
            <a:endParaRPr lang="es-CL" sz="1800" dirty="0" smtClean="0"/>
          </a:p>
          <a:p>
            <a:pPr algn="just">
              <a:lnSpc>
                <a:spcPct val="110000"/>
              </a:lnSpc>
              <a:spcBef>
                <a:spcPts val="0"/>
              </a:spcBef>
            </a:pPr>
            <a:r>
              <a:rPr lang="es-ES" sz="1800" dirty="0"/>
              <a:t> </a:t>
            </a:r>
            <a:r>
              <a:rPr lang="es-ES" sz="2000" b="1" dirty="0"/>
              <a:t>El colegio ha entendido que el equipo directivo y de gestión debe conocer el trabajo de aula trabajando en ella. Es por eso que el trabajo Técnico Pedagógico se ha repartido en cuatro profesionales  quienes manejan un ciclo o niveles  educativos específico. Esto permite que todos, incluidos la Directora y el Sostenedor hagan clases en distintos cursos y asignaturas. Esta práctica ha resultado altamente exitosa.</a:t>
            </a:r>
            <a:endParaRPr lang="es-CL" sz="2000" b="1" i="1" dirty="0"/>
          </a:p>
        </p:txBody>
      </p:sp>
      <p:sp>
        <p:nvSpPr>
          <p:cNvPr id="4" name="3 Rectángulo"/>
          <p:cNvSpPr/>
          <p:nvPr/>
        </p:nvSpPr>
        <p:spPr>
          <a:xfrm>
            <a:off x="562708" y="6056142"/>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50420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CL" dirty="0" smtClean="0"/>
              <a:t>Nivel Prebasico </a:t>
            </a:r>
            <a:endParaRPr lang="es-CL" dirty="0"/>
          </a:p>
        </p:txBody>
      </p:sp>
      <p:sp>
        <p:nvSpPr>
          <p:cNvPr id="3" name="Marcador de contenido 2"/>
          <p:cNvSpPr>
            <a:spLocks noGrp="1"/>
          </p:cNvSpPr>
          <p:nvPr>
            <p:ph idx="1"/>
          </p:nvPr>
        </p:nvSpPr>
        <p:spPr>
          <a:xfrm>
            <a:off x="703385" y="2133600"/>
            <a:ext cx="8154865" cy="3992563"/>
          </a:xfrm>
        </p:spPr>
        <p:txBody>
          <a:bodyPr/>
          <a:lstStyle/>
          <a:p>
            <a:r>
              <a:rPr lang="es-CL" dirty="0" smtClean="0"/>
              <a:t>Educadoras  y asistentes</a:t>
            </a:r>
          </a:p>
          <a:p>
            <a:r>
              <a:rPr lang="es-CL" dirty="0" smtClean="0"/>
              <a:t>Se incorpora desde Pre </a:t>
            </a:r>
            <a:r>
              <a:rPr lang="es-CL" dirty="0" err="1" smtClean="0"/>
              <a:t>kinder</a:t>
            </a:r>
            <a:r>
              <a:rPr lang="es-CL" dirty="0" smtClean="0"/>
              <a:t> el aprendizaje del  idioma inglés el que es trabajado con programa propio.</a:t>
            </a:r>
          </a:p>
          <a:p>
            <a:r>
              <a:rPr lang="es-CL" dirty="0" smtClean="0"/>
              <a:t>Se entregan los primeros pilares para la comprensión lectora utilizando la metodología Conductista (tradicional) y Constructivista (aprender a aprender).</a:t>
            </a:r>
          </a:p>
          <a:p>
            <a:r>
              <a:rPr lang="es-CL" dirty="0" smtClean="0"/>
              <a:t>Para ello se trabaja con textos: Santillana, Hispanoamericano y  proyecto P.A.I</a:t>
            </a:r>
            <a:endParaRPr lang="es-CL" dirty="0"/>
          </a:p>
        </p:txBody>
      </p:sp>
      <p:sp>
        <p:nvSpPr>
          <p:cNvPr id="4" name="3 Rectángulo"/>
          <p:cNvSpPr/>
          <p:nvPr/>
        </p:nvSpPr>
        <p:spPr>
          <a:xfrm>
            <a:off x="562708" y="6056142"/>
            <a:ext cx="1913206" cy="4009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t>EXCELENCIA EDUCATIVA</a:t>
            </a:r>
            <a:endParaRPr lang="es-ES" sz="1100" b="1" dirty="0"/>
          </a:p>
        </p:txBody>
      </p:sp>
    </p:spTree>
    <p:extLst>
      <p:ext uri="{BB962C8B-B14F-4D97-AF65-F5344CB8AC3E}">
        <p14:creationId xmlns:p14="http://schemas.microsoft.com/office/powerpoint/2010/main" val="4216978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ctro">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Espectro.thmx</Template>
  <TotalTime>669</TotalTime>
  <Words>1379</Words>
  <Application>Microsoft Office PowerPoint</Application>
  <PresentationFormat>Presentación en pantalla (4:3)</PresentationFormat>
  <Paragraphs>186</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Espectro</vt:lpstr>
      <vt:lpstr>Colegio FÉNIX</vt:lpstr>
      <vt:lpstr>EXCELENCIA EDUCATIVA  </vt:lpstr>
      <vt:lpstr>PROYECTO EDUCATIVO INSTITUCIONAL</vt:lpstr>
      <vt:lpstr> VISIÓN / MISIÓN</vt:lpstr>
      <vt:lpstr>VISIÓN</vt:lpstr>
      <vt:lpstr>MISIÓN</vt:lpstr>
      <vt:lpstr>PADRES Y APODERADOS</vt:lpstr>
      <vt:lpstr>MODELO EDUCATIVO DEL COLEGIO</vt:lpstr>
      <vt:lpstr>Nivel Prebasico </vt:lpstr>
      <vt:lpstr>NIVEL BASICO</vt:lpstr>
      <vt:lpstr>PRIMER CICLO DE ENSEÑANZA 1° -4° Básico </vt:lpstr>
      <vt:lpstr>SIMCE 2015. Resultados</vt:lpstr>
      <vt:lpstr>FÉNIX SEGUNDO CICLO         5°-8° Básico                         2016</vt:lpstr>
      <vt:lpstr>Talleres desarrollados en Segundo Ciclo</vt:lpstr>
      <vt:lpstr>FÉNIX MEDIA    2016</vt:lpstr>
      <vt:lpstr>PROFESORES</vt:lpstr>
      <vt:lpstr>ELECTIVOS PARA 3º Y 4º MEDIO</vt:lpstr>
      <vt:lpstr>TALLERES Y EXTRAPROGRAMATICOS</vt:lpstr>
      <vt:lpstr>SIMCE Y PSU</vt:lpstr>
      <vt:lpstr>PRINCIPALES LOGROS INSTITUCIONALES Premio SIMCE 2011</vt:lpstr>
      <vt:lpstr>EXCELENCIA   ACADÉMICA</vt:lpstr>
      <vt:lpstr>Otros reconocimientos</vt:lpstr>
      <vt:lpstr>MAS RECONOCIMIENTOS</vt:lpstr>
      <vt:lpstr>Presentación de PowerPoint</vt:lpstr>
      <vt:lpstr>CURSOS DE PRIMEROS AUXILIOS</vt:lpstr>
      <vt:lpstr>SEMANA EDUCACIÓN ARTÍSTICA CHARLA DE LA ESCRITORA ISABELLA CASTELLÓN</vt:lpstr>
      <vt:lpstr>OLIMPÍADAS MEDIOAMBIENTALES IMSA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FÉNIX MEDIA</dc:title>
  <dc:creator>Elian Silva</dc:creator>
  <cp:lastModifiedBy>Paulina Rojas Soto</cp:lastModifiedBy>
  <cp:revision>68</cp:revision>
  <dcterms:created xsi:type="dcterms:W3CDTF">2014-09-03T11:56:59Z</dcterms:created>
  <dcterms:modified xsi:type="dcterms:W3CDTF">2016-09-15T00:27:17Z</dcterms:modified>
</cp:coreProperties>
</file>